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707" r:id="rId5"/>
  </p:sldMasterIdLst>
  <p:notesMasterIdLst>
    <p:notesMasterId r:id="rId171"/>
  </p:notesMasterIdLst>
  <p:sldIdLst>
    <p:sldId id="257" r:id="rId6"/>
    <p:sldId id="258" r:id="rId7"/>
    <p:sldId id="259" r:id="rId8"/>
    <p:sldId id="260" r:id="rId9"/>
    <p:sldId id="261" r:id="rId10"/>
    <p:sldId id="262" r:id="rId11"/>
    <p:sldId id="263" r:id="rId12"/>
    <p:sldId id="265" r:id="rId13"/>
    <p:sldId id="266" r:id="rId14"/>
    <p:sldId id="267" r:id="rId15"/>
    <p:sldId id="270" r:id="rId16"/>
    <p:sldId id="280" r:id="rId17"/>
    <p:sldId id="283" r:id="rId18"/>
    <p:sldId id="286" r:id="rId19"/>
    <p:sldId id="289" r:id="rId20"/>
    <p:sldId id="292" r:id="rId21"/>
    <p:sldId id="295" r:id="rId22"/>
    <p:sldId id="298" r:id="rId23"/>
    <p:sldId id="301" r:id="rId24"/>
    <p:sldId id="304" r:id="rId25"/>
    <p:sldId id="307" r:id="rId26"/>
    <p:sldId id="310" r:id="rId27"/>
    <p:sldId id="313" r:id="rId28"/>
    <p:sldId id="316" r:id="rId29"/>
    <p:sldId id="319" r:id="rId30"/>
    <p:sldId id="322" r:id="rId31"/>
    <p:sldId id="325" r:id="rId32"/>
    <p:sldId id="328" r:id="rId33"/>
    <p:sldId id="331" r:id="rId34"/>
    <p:sldId id="334" r:id="rId35"/>
    <p:sldId id="337" r:id="rId36"/>
    <p:sldId id="340" r:id="rId37"/>
    <p:sldId id="343" r:id="rId38"/>
    <p:sldId id="346" r:id="rId39"/>
    <p:sldId id="349" r:id="rId40"/>
    <p:sldId id="352" r:id="rId41"/>
    <p:sldId id="355" r:id="rId42"/>
    <p:sldId id="358" r:id="rId43"/>
    <p:sldId id="361" r:id="rId44"/>
    <p:sldId id="364" r:id="rId45"/>
    <p:sldId id="367" r:id="rId46"/>
    <p:sldId id="370" r:id="rId47"/>
    <p:sldId id="373" r:id="rId48"/>
    <p:sldId id="376" r:id="rId49"/>
    <p:sldId id="379" r:id="rId50"/>
    <p:sldId id="382" r:id="rId51"/>
    <p:sldId id="385" r:id="rId52"/>
    <p:sldId id="388" r:id="rId53"/>
    <p:sldId id="391" r:id="rId54"/>
    <p:sldId id="394" r:id="rId55"/>
    <p:sldId id="397" r:id="rId56"/>
    <p:sldId id="400" r:id="rId57"/>
    <p:sldId id="403" r:id="rId58"/>
    <p:sldId id="406" r:id="rId59"/>
    <p:sldId id="409" r:id="rId60"/>
    <p:sldId id="410" r:id="rId61"/>
    <p:sldId id="411" r:id="rId62"/>
    <p:sldId id="412" r:id="rId63"/>
    <p:sldId id="413" r:id="rId64"/>
    <p:sldId id="414" r:id="rId65"/>
    <p:sldId id="415" r:id="rId66"/>
    <p:sldId id="416" r:id="rId67"/>
    <p:sldId id="417" r:id="rId68"/>
    <p:sldId id="418" r:id="rId69"/>
    <p:sldId id="419" r:id="rId70"/>
    <p:sldId id="26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49" r:id="rId101"/>
    <p:sldId id="450" r:id="rId102"/>
    <p:sldId id="451" r:id="rId103"/>
    <p:sldId id="452" r:id="rId104"/>
    <p:sldId id="453"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69" r:id="rId121"/>
    <p:sldId id="470" r:id="rId122"/>
    <p:sldId id="471" r:id="rId123"/>
    <p:sldId id="472" r:id="rId124"/>
    <p:sldId id="473" r:id="rId125"/>
    <p:sldId id="474" r:id="rId126"/>
    <p:sldId id="475" r:id="rId127"/>
    <p:sldId id="476" r:id="rId128"/>
    <p:sldId id="477"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08" r:id="rId160"/>
    <p:sldId id="509" r:id="rId161"/>
    <p:sldId id="510" r:id="rId162"/>
    <p:sldId id="511" r:id="rId163"/>
    <p:sldId id="512" r:id="rId164"/>
    <p:sldId id="513" r:id="rId165"/>
    <p:sldId id="514" r:id="rId166"/>
    <p:sldId id="515" r:id="rId167"/>
    <p:sldId id="516" r:id="rId168"/>
    <p:sldId id="517" r:id="rId169"/>
    <p:sldId id="518" r:id="rId170"/>
  </p:sldIdLst>
  <p:sldSz cx="9144000" cy="6858000" type="screen4x3"/>
  <p:notesSz cx="6858000" cy="9144000"/>
  <p:custDataLst>
    <p:tags r:id="rId172"/>
  </p:custDataLst>
  <p:defaultTextStyle>
    <a:defPPr>
      <a:defRPr lang="fil"/>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p:cViewPr varScale="1">
        <p:scale>
          <a:sx n="51" d="100"/>
          <a:sy n="51" d="100"/>
        </p:scale>
        <p:origin x="629" y="38"/>
      </p:cViewPr>
      <p:guideLst>
        <p:guide orient="horz" pos="2160"/>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theme" Target="theme/theme1.xml"/><Relationship Id="rId170" Type="http://schemas.openxmlformats.org/officeDocument/2006/relationships/slide" Target="slides/slide165.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notesMaster" Target="notesMasters/notesMaster1.xml"/><Relationship Id="rId176" Type="http://schemas.openxmlformats.org/officeDocument/2006/relationships/tableStyles" Target="tableStyle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4.xml"/><Relationship Id="rId9" Type="http://schemas.openxmlformats.org/officeDocument/2006/relationships/slide" Target="slides/slide4.xml"/><Relationship Id="rId172" Type="http://schemas.openxmlformats.org/officeDocument/2006/relationships/tags" Target="tags/tag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0D1BF-4234-4438-8204-ECA1B188982B}" type="datetimeFigureOut">
              <a:rPr lang="ko-KR" altLang="en-US" smtClean="0"/>
              <a:t>2023-09-25</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EDB54-BF67-40DA-AB6C-EB6B49F53C3B}" type="slidenum">
              <a:rPr lang="ko-KR" altLang="en-US" smtClean="0"/>
              <a:t>‹#›</a:t>
            </a:fld>
            <a:endParaRPr lang="ko-KR" altLang="en-US"/>
          </a:p>
        </p:txBody>
      </p:sp>
    </p:spTree>
    <p:extLst>
      <p:ext uri="{BB962C8B-B14F-4D97-AF65-F5344CB8AC3E}">
        <p14:creationId xmlns:p14="http://schemas.microsoft.com/office/powerpoint/2010/main" val="27620012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14</a:t>
            </a:fld>
            <a:endParaRPr lang="ko-KR" altLang="en-US"/>
          </a:p>
        </p:txBody>
      </p:sp>
    </p:spTree>
    <p:extLst>
      <p:ext uri="{BB962C8B-B14F-4D97-AF65-F5344CB8AC3E}">
        <p14:creationId xmlns:p14="http://schemas.microsoft.com/office/powerpoint/2010/main" val="239109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16</a:t>
            </a:fld>
            <a:endParaRPr lang="ko-KR" altLang="en-US"/>
          </a:p>
        </p:txBody>
      </p:sp>
    </p:spTree>
    <p:extLst>
      <p:ext uri="{BB962C8B-B14F-4D97-AF65-F5344CB8AC3E}">
        <p14:creationId xmlns:p14="http://schemas.microsoft.com/office/powerpoint/2010/main" val="357974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649A64D-2590-4276-B419-970BEAD28F3D}" type="slidenum">
              <a:rPr lang="ko-KR" altLang="en-US" smtClean="0"/>
              <a:t>139</a:t>
            </a:fld>
            <a:endParaRPr lang="ko-KR" altLang="en-US"/>
          </a:p>
        </p:txBody>
      </p:sp>
    </p:spTree>
    <p:extLst>
      <p:ext uri="{BB962C8B-B14F-4D97-AF65-F5344CB8AC3E}">
        <p14:creationId xmlns:p14="http://schemas.microsoft.com/office/powerpoint/2010/main" val="202449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39F6BD9-3F5C-4E8E-BC76-4FA72C741E6A}" type="slidenum">
              <a:rPr lang="ko-KR" altLang="en-US" smtClean="0"/>
              <a:t>160</a:t>
            </a:fld>
            <a:endParaRPr lang="ko-KR" altLang="en-US"/>
          </a:p>
        </p:txBody>
      </p:sp>
    </p:spTree>
    <p:extLst>
      <p:ext uri="{BB962C8B-B14F-4D97-AF65-F5344CB8AC3E}">
        <p14:creationId xmlns:p14="http://schemas.microsoft.com/office/powerpoint/2010/main" val="3590990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6.xml"/><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8.jpeg"/></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6.xml"/></Relationships>
</file>

<file path=ppt/slides/_rels/slide11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6.xml"/></Relationships>
</file>

<file path=ppt/slides/_rels/slide11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74.jpe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6.xml"/></Relationships>
</file>

<file path=ppt/slides/_rels/slide12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6.xml"/></Relationships>
</file>

<file path=ppt/slides/_rels/slide12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6.xml"/></Relationships>
</file>

<file path=ppt/slides/_rels/slide12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6.xml"/></Relationships>
</file>

<file path=ppt/slides/_rels/slide1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6.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80.jpe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6.xml"/></Relationships>
</file>

<file path=ppt/slides/_rels/slide13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6.xml"/></Relationships>
</file>

<file path=ppt/slides/_rels/slide13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6.xml"/></Relationships>
</file>

<file path=ppt/slides/_rels/slide13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6.xml"/></Relationships>
</file>

<file path=ppt/slides/_rels/slide1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6.xml"/></Relationships>
</file>

<file path=ppt/slides/_rels/slide1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6.xml"/></Relationships>
</file>

<file path=ppt/slides/_rels/slide14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6.xml"/></Relationships>
</file>

<file path=ppt/slides/_rels/slide14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6.xml"/></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91.jpeg"/></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6.xml"/></Relationships>
</file>

<file path=ppt/slides/_rels/slide15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6.xml"/></Relationships>
</file>

<file path=ppt/slides/_rels/slide15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6.xml"/></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34.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36.jpe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2.jpe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8.gif"/></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8.gif"/><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5.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p>
            <a:r xmlns:a="http://schemas.openxmlformats.org/drawingml/2006/main">
              <a:rPr lang="fil" altLang="ko-KR" b="1">
                <a:solidFill>
                  <a:schemeClr val="tx1">
                    <a:lumMod val="50000"/>
                    <a:lumOff val="50000"/>
                  </a:schemeClr>
                </a:solidFill>
              </a:rPr>
              <a:t>No.16</a:t>
            </a:r>
            <a:r xmlns:a="http://schemas.openxmlformats.org/drawingml/2006/main">
              <a:rPr lang="fil" altLang="en-US" b="1">
                <a:solidFill>
                  <a:schemeClr val="tx1">
                    <a:lumMod val="50000"/>
                    <a:lumOff val="50000"/>
                  </a:schemeClr>
                </a:solidFill>
              </a:rPr>
              <a:t> </a:t>
            </a:r>
            <a:r xmlns:a="http://schemas.openxmlformats.org/drawingml/2006/main">
              <a:rPr lang="fil" altLang="ko-KR" b="1">
                <a:solidFill>
                  <a:schemeClr val="tx1">
                    <a:lumMod val="50000"/>
                    <a:lumOff val="50000"/>
                  </a:schemeClr>
                </a:solidFill>
              </a:rPr>
              <a:t>Ang</a:t>
            </a:r>
            <a:r xmlns:a="http://schemas.openxmlformats.org/drawingml/2006/main">
              <a:rPr lang="fil" altLang="en-US" b="1">
                <a:solidFill>
                  <a:schemeClr val="tx1">
                    <a:lumMod val="50000"/>
                    <a:lumOff val="50000"/>
                  </a:schemeClr>
                </a:solidFill>
              </a:rPr>
              <a:t> </a:t>
            </a:r>
            <a:r xmlns:a="http://schemas.openxmlformats.org/drawingml/2006/main">
              <a:rPr lang="fil" altLang="ko-KR" b="1">
                <a:solidFill>
                  <a:schemeClr val="tx1">
                    <a:lumMod val="50000"/>
                    <a:lumOff val="50000"/>
                  </a:schemeClr>
                </a:solidFill>
              </a:rPr>
              <a:t>salita</a:t>
            </a:r>
            <a:r xmlns:a="http://schemas.openxmlformats.org/drawingml/2006/main">
              <a:rPr lang="fil" altLang="en-US" b="1">
                <a:solidFill>
                  <a:schemeClr val="tx1">
                    <a:lumMod val="50000"/>
                    <a:lumOff val="50000"/>
                  </a:schemeClr>
                </a:solidFill>
              </a:rPr>
              <a:t> </a:t>
            </a:r>
            <a:r xmlns:a="http://schemas.openxmlformats.org/drawingml/2006/main">
              <a:rPr lang="fil" altLang="ko-KR" b="1">
                <a:solidFill>
                  <a:schemeClr val="tx1">
                    <a:lumMod val="50000"/>
                    <a:lumOff val="50000"/>
                  </a:schemeClr>
                </a:solidFill>
              </a:rPr>
              <a:t>ng</a:t>
            </a:r>
            <a:r xmlns:a="http://schemas.openxmlformats.org/drawingml/2006/main">
              <a:rPr lang="fil" altLang="en-US" b="1">
                <a:solidFill>
                  <a:schemeClr val="tx1">
                    <a:lumMod val="50000"/>
                    <a:lumOff val="50000"/>
                  </a:schemeClr>
                </a:solidFill>
              </a:rPr>
              <a:t> </a:t>
            </a:r>
            <a:r xmlns:a="http://schemas.openxmlformats.org/drawingml/2006/main">
              <a:rPr lang="fil" altLang="ko-KR" b="1">
                <a:solidFill>
                  <a:schemeClr val="tx1">
                    <a:lumMod val="50000"/>
                    <a:lumOff val="50000"/>
                  </a:schemeClr>
                </a:solidFill>
              </a:rPr>
              <a:t>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323439"/>
          </a:xfrm>
          <a:prstGeom prst="rect">
            <a:avLst/>
          </a:prstGeom>
          <a:noFill/>
        </p:spPr>
        <p:txBody>
          <a:bodyPr wrap="square" rtlCol="0">
            <a:spAutoFit/>
          </a:bodyPr>
          <a:lstStyle/>
          <a:p>
            <a:pPr xmlns:a="http://schemas.openxmlformats.org/drawingml/2006/main" algn="ctr"/>
            <a:r xmlns:a="http://schemas.openxmlformats.org/drawingml/2006/main">
              <a:rPr lang="fil" altLang="ko-KR" sz="4000"/>
              <a:t>Tinawag ng Diyos si Moises</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192" y="1782108"/>
            <a:ext cx="4769808" cy="3873061"/>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fil" altLang="ko-KR" sz="4000">
                <a:solidFill>
                  <a:srgbClr val="FF0000"/>
                </a:solidFill>
              </a:rPr>
              <a:t>Quiz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7919" y="5503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370" y="73311"/>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fil" altLang="ko-KR" sz="3200">
                <a:solidFill>
                  <a:schemeClr val="tx1">
                    <a:lumMod val="65000"/>
                    <a:lumOff val="35000"/>
                  </a:schemeClr>
                </a:solidFill>
              </a:rPr>
              <a:t>Nang marinig ni Moises ang tinig ng Diyos, ano ang nakita niya?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fil" altLang="en-US" sz="2800">
                <a:solidFill>
                  <a:schemeClr val="tx1">
                    <a:lumMod val="65000"/>
                    <a:lumOff val="35000"/>
                  </a:schemeClr>
                </a:solidFill>
              </a:rPr>
              <a:t>① </a:t>
            </a:r>
            <a:r xmlns:a="http://schemas.openxmlformats.org/drawingml/2006/main">
              <a:rPr lang="fil" altLang="ko-KR" sz="2800">
                <a:solidFill>
                  <a:schemeClr val="tx1">
                    <a:lumMod val="65000"/>
                    <a:lumOff val="35000"/>
                  </a:schemeClr>
                </a:solidFill>
              </a:rPr>
              <a:t>magandang ubas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fil" altLang="en-US" sz="2800">
                <a:solidFill>
                  <a:schemeClr val="tx1">
                    <a:lumMod val="65000"/>
                    <a:lumOff val="35000"/>
                  </a:schemeClr>
                </a:solidFill>
              </a:rPr>
              <a:t>② </a:t>
            </a:r>
            <a:r xmlns:a="http://schemas.openxmlformats.org/drawingml/2006/main">
              <a:rPr lang="fil" altLang="ko-KR" sz="2800">
                <a:solidFill>
                  <a:schemeClr val="tx1">
                    <a:lumMod val="65000"/>
                    <a:lumOff val="35000"/>
                  </a:schemeClr>
                </a:solidFill>
              </a:rPr>
              <a:t>ulap at kulog</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fil" altLang="en-US" sz="2800">
                <a:solidFill>
                  <a:schemeClr val="tx1">
                    <a:lumMod val="65000"/>
                    <a:lumOff val="35000"/>
                  </a:schemeClr>
                </a:solidFill>
              </a:rPr>
              <a:t>③ </a:t>
            </a:r>
            <a:r xmlns:a="http://schemas.openxmlformats.org/drawingml/2006/main">
              <a:rPr lang="fil" altLang="ko-KR" sz="2800">
                <a:solidFill>
                  <a:schemeClr val="tx1">
                    <a:lumMod val="65000"/>
                    <a:lumOff val="35000"/>
                  </a:schemeClr>
                </a:solidFill>
              </a:rPr>
              <a:t>nasusunog na palumpong</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fil" altLang="en-US" sz="2800">
                <a:solidFill>
                  <a:schemeClr val="tx1">
                    <a:lumMod val="65000"/>
                    <a:lumOff val="35000"/>
                  </a:schemeClr>
                </a:solidFill>
              </a:rPr>
              <a:t>④ </a:t>
            </a:r>
            <a:r xmlns:a="http://schemas.openxmlformats.org/drawingml/2006/main">
              <a:rPr lang="fil" altLang="ko-KR" sz="2800">
                <a:solidFill>
                  <a:schemeClr val="tx1">
                    <a:lumMod val="65000"/>
                    <a:lumOff val="35000"/>
                  </a:schemeClr>
                </a:solidFill>
              </a:rPr>
              <a:t>hating dagat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391"/>
            <a:ext cx="8712968" cy="523220"/>
          </a:xfrm>
          <a:prstGeom prst="rect">
            <a:avLst/>
          </a:prstGeom>
          <a:noFill/>
        </p:spPr>
        <p:txBody>
          <a:bodyPr wrap="square" rtlCol="0">
            <a:spAutoFit/>
          </a:bodyPr>
          <a:lstStyle/>
          <a:p>
            <a:r xmlns:a="http://schemas.openxmlformats.org/drawingml/2006/main">
              <a:rPr lang="fil" altLang="en-US" sz="2800">
                <a:solidFill>
                  <a:srgbClr val="FF0000"/>
                </a:solidFill>
              </a:rPr>
              <a:t>③ </a:t>
            </a:r>
            <a:r xmlns:a="http://schemas.openxmlformats.org/drawingml/2006/main">
              <a:rPr lang="fil" altLang="ko-KR" sz="2800">
                <a:solidFill>
                  <a:srgbClr val="FF0000"/>
                </a:solidFill>
              </a:rPr>
              <a:t>nasusunog na palumpong</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b="1">
                <a:solidFill>
                  <a:schemeClr val="tx1">
                    <a:lumMod val="50000"/>
                    <a:lumOff val="50000"/>
                  </a:schemeClr>
                </a:solidFill>
              </a:rPr>
              <a:t>Blg. 25 Ang Salita ng 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4400"/>
              <a:t>Gideon at ang Kanyang 300 tauhan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그림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1849141"/>
            <a:ext cx="5364088" cy="4028131"/>
          </a:xfrm>
          <a:prstGeom prst="rect">
            <a:avLst/>
          </a:prstGeom>
        </p:spPr>
      </p:pic>
    </p:spTree>
    <p:extLst>
      <p:ext uri="{BB962C8B-B14F-4D97-AF65-F5344CB8AC3E}">
        <p14:creationId xmlns:p14="http://schemas.microsoft.com/office/powerpoint/2010/main" val="1841279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4000">
                <a:solidFill>
                  <a:srgbClr val="FF0000"/>
                </a:solidFill>
              </a:rPr>
              <a:t>ngayong araw</a:t>
            </a:r>
            <a:r xmlns:a="http://schemas.openxmlformats.org/drawingml/2006/main">
              <a:rPr lang="fil" altLang="en-US" sz="4000">
                <a:solidFill>
                  <a:srgbClr val="FF0000"/>
                </a:solidFill>
              </a:rPr>
              <a:t> </a:t>
            </a:r>
            <a:r xmlns:a="http://schemas.openxmlformats.org/drawingml/2006/main">
              <a:rPr lang="fil" altLang="ko-KR" sz="4000">
                <a:solidFill>
                  <a:srgbClr val="FF0000"/>
                </a:solidFill>
              </a:rPr>
              <a:t>salita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3600"/>
              <a:t>Nang magpakita ang anghel ng Panginoon kay Gideon, sinabi niya, "Ang Panginoon ay sumasaiyo, makapangyarihang mandirigma."</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il" altLang="ko-KR" sz="2800">
                <a:solidFill>
                  <a:schemeClr val="tx1">
                    <a:lumMod val="65000"/>
                    <a:lumOff val="35000"/>
                  </a:schemeClr>
                </a:solidFill>
              </a:rPr>
              <a:t>Mga hukom</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74262639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48295"/>
            <a:ext cx="5314963" cy="2664297"/>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420888"/>
            <a:ext cx="4716016" cy="3024337"/>
          </a:xfrm>
          <a:prstGeom prst="rect">
            <a:avLst/>
          </a:prstGeom>
        </p:spPr>
      </p:pic>
      <p:sp>
        <p:nvSpPr>
          <p:cNvPr id="5" name="TextBox 4"/>
          <p:cNvSpPr txBox="1"/>
          <p:nvPr/>
        </p:nvSpPr>
        <p:spPr>
          <a:xfrm>
            <a:off x="90389" y="5511706"/>
            <a:ext cx="8963222"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2600">
                <a:solidFill>
                  <a:schemeClr val="tx1">
                    <a:lumMod val="65000"/>
                    <a:lumOff val="35000"/>
                  </a:schemeClr>
                </a:solidFill>
              </a:rPr>
              <a:t>Ang anghel ng Panginoon ay nagpakita kay Gideon at nagsabi, "Ang Diyos ay sumasaiyo, makapangyarihang mandirigma." Binigyan siya ng Diyos ng katiyakan sa pamamagitan ng hamog at balahibo.</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4427984" cy="5445224"/>
          </a:xfrm>
          <a:prstGeom prst="rect">
            <a:avLst/>
          </a:prstGeom>
        </p:spPr>
      </p:pic>
    </p:spTree>
    <p:extLst>
      <p:ext uri="{BB962C8B-B14F-4D97-AF65-F5344CB8AC3E}">
        <p14:creationId xmlns:p14="http://schemas.microsoft.com/office/powerpoint/2010/main" val="218286999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1"/>
            <a:ext cx="9144000" cy="55172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5" name="TextBox 4"/>
          <p:cNvSpPr txBox="1"/>
          <p:nvPr/>
        </p:nvSpPr>
        <p:spPr>
          <a:xfrm>
            <a:off x="251520" y="551758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2800">
                <a:solidFill>
                  <a:schemeClr val="tx1">
                    <a:lumMod val="65000"/>
                    <a:lumOff val="35000"/>
                  </a:schemeClr>
                </a:solidFill>
              </a:rPr>
              <a:t>Nang magkaroon siya ng tiwala na tinawag siya ng Diyos, sinira niya si Baal at ang altar nito na sinasamba ng mga Israelita.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789" y="-7405"/>
            <a:ext cx="6300192" cy="5236605"/>
          </a:xfrm>
          <a:prstGeom prst="rect">
            <a:avLst/>
          </a:prstGeom>
        </p:spPr>
      </p:pic>
    </p:spTree>
    <p:extLst>
      <p:ext uri="{BB962C8B-B14F-4D97-AF65-F5344CB8AC3E}">
        <p14:creationId xmlns:p14="http://schemas.microsoft.com/office/powerpoint/2010/main" val="182651601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73216"/>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2800">
                <a:solidFill>
                  <a:schemeClr val="tx1">
                    <a:lumMod val="65000"/>
                    <a:lumOff val="35000"/>
                  </a:schemeClr>
                </a:solidFill>
              </a:rPr>
              <a:t>Sinabi ng Diyos kay Gideon na pumili ng mga mandirigma upang talunin ang mga Midianita. Ayon sa tagubilin ng Diyos, 300 lalaki lamang ang napili.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12"/>
            <a:ext cx="9127908" cy="5288996"/>
          </a:xfrm>
          <a:prstGeom prst="rect">
            <a:avLst/>
          </a:prstGeom>
        </p:spPr>
      </p:pic>
    </p:spTree>
    <p:extLst>
      <p:ext uri="{BB962C8B-B14F-4D97-AF65-F5344CB8AC3E}">
        <p14:creationId xmlns:p14="http://schemas.microsoft.com/office/powerpoint/2010/main" val="366097274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82" y="5552504"/>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2800">
                <a:solidFill>
                  <a:schemeClr val="tx1">
                    <a:lumMod val="65000"/>
                    <a:lumOff val="35000"/>
                  </a:schemeClr>
                </a:solidFill>
              </a:rPr>
              <a:t>Binigyan siya ng Diyos ng magandang plano para salakayin sila. Hinayaan sila ng Diyos na magkaroon ng mga trumpeta at walang laman na banga na may mga sulo sa loob.</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0"/>
            <a:ext cx="9144000" cy="5525852"/>
          </a:xfrm>
          <a:prstGeom prst="rect">
            <a:avLst/>
          </a:prstGeom>
        </p:spPr>
      </p:pic>
    </p:spTree>
    <p:extLst>
      <p:ext uri="{BB962C8B-B14F-4D97-AF65-F5344CB8AC3E}">
        <p14:creationId xmlns:p14="http://schemas.microsoft.com/office/powerpoint/2010/main" val="22954007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3"/>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2800">
                <a:solidFill>
                  <a:schemeClr val="tx1">
                    <a:lumMod val="65000"/>
                    <a:lumOff val="35000"/>
                  </a:schemeClr>
                </a:solidFill>
              </a:rPr>
              <a:t>Sa gabi, isinagawa ni Gideon at ng kanyang 300 tauhan ang planong ibinigay sa kanila ng Diyos. Nanalo sila sa digmaan laban sa mga Midianita.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27908" cy="5517232"/>
          </a:xfrm>
          <a:prstGeom prst="rect">
            <a:avLst/>
          </a:prstGeom>
        </p:spPr>
      </p:pic>
    </p:spTree>
    <p:extLst>
      <p:ext uri="{BB962C8B-B14F-4D97-AF65-F5344CB8AC3E}">
        <p14:creationId xmlns:p14="http://schemas.microsoft.com/office/powerpoint/2010/main" val="246858942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4000">
                <a:solidFill>
                  <a:srgbClr val="FF0000"/>
                </a:solidFill>
              </a:rPr>
              <a:t>Aralin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4981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720840"/>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3600">
                <a:solidFill>
                  <a:schemeClr val="tx1">
                    <a:lumMod val="65000"/>
                    <a:lumOff val="35000"/>
                  </a:schemeClr>
                </a:solidFill>
              </a:rPr>
              <a:t>Si Gideon at ang kanyang 300 tauhan ay nanalo sa digmaan laban sa maraming Midianita sa pamamagitan lamang ng pagsunod sa utos ng Diyos.</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fil" altLang="ko-KR" sz="3600">
                <a:solidFill>
                  <a:schemeClr val="tx1">
                    <a:lumMod val="65000"/>
                    <a:lumOff val="35000"/>
                  </a:schemeClr>
                </a:solidFill>
              </a:rPr>
              <a:t>Ang sikreto para manalo sa buhay ko ay ang pagsunod sa Diyos.</a:t>
            </a:r>
          </a:p>
        </p:txBody>
      </p:sp>
    </p:spTree>
    <p:extLst>
      <p:ext uri="{BB962C8B-B14F-4D97-AF65-F5344CB8AC3E}">
        <p14:creationId xmlns:p14="http://schemas.microsoft.com/office/powerpoint/2010/main" val="53670184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3200"/>
              <a:t>Diyos?</a:t>
            </a:r>
            <a:r xmlns:a="http://schemas.openxmlformats.org/drawingml/2006/main">
              <a:rPr lang="fi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3600">
                <a:solidFill>
                  <a:srgbClr val="C00000"/>
                </a:solidFill>
              </a:rPr>
              <a:t>Diyos..</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3600">
                <a:solidFill>
                  <a:schemeClr val="tx1">
                    <a:lumMod val="65000"/>
                    <a:lumOff val="35000"/>
                  </a:schemeClr>
                </a:solidFill>
              </a:rPr>
              <a:t>Siya ang Makapangyarihang Diyos na kayang talunin ang maraming pwersa ng kaaway na may 300 tauhan lamang.</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54365830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4000">
                <a:solidFill>
                  <a:srgbClr val="FF0000"/>
                </a:solidFill>
              </a:rPr>
              <a:t>Quiz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1182"/>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06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3600">
                <a:solidFill>
                  <a:schemeClr val="tx1">
                    <a:lumMod val="65000"/>
                    <a:lumOff val="35000"/>
                  </a:schemeClr>
                </a:solidFill>
              </a:rPr>
              <a:t>Alin ang hindi ginamit para kay Gideon at sa kanyang 300 tauhan upang talunin ang kanilang kaaway?</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en-US" sz="2800">
                <a:solidFill>
                  <a:schemeClr val="tx1">
                    <a:lumMod val="65000"/>
                    <a:lumOff val="35000"/>
                  </a:schemeClr>
                </a:solidFill>
              </a:rPr>
              <a:t>① </a:t>
            </a:r>
            <a:r xmlns:a="http://schemas.openxmlformats.org/drawingml/2006/main">
              <a:rPr lang="fil" altLang="ko-KR" sz="2800">
                <a:solidFill>
                  <a:schemeClr val="tx1">
                    <a:lumMod val="65000"/>
                    <a:lumOff val="35000"/>
                  </a:schemeClr>
                </a:solidFill>
              </a:rPr>
              <a:t>mga garapon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en-US" sz="2800">
                <a:solidFill>
                  <a:schemeClr val="tx1">
                    <a:lumMod val="65000"/>
                    <a:lumOff val="35000"/>
                  </a:schemeClr>
                </a:solidFill>
              </a:rPr>
              <a:t>② </a:t>
            </a:r>
            <a:r xmlns:a="http://schemas.openxmlformats.org/drawingml/2006/main">
              <a:rPr lang="fil" altLang="ko-KR" sz="2800">
                <a:solidFill>
                  <a:schemeClr val="tx1">
                    <a:lumMod val="65000"/>
                    <a:lumOff val="35000"/>
                  </a:schemeClr>
                </a:solidFill>
              </a:rPr>
              <a:t>mga espada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08817"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en-US" sz="2800">
                <a:solidFill>
                  <a:schemeClr val="tx1">
                    <a:lumMod val="65000"/>
                    <a:lumOff val="35000"/>
                  </a:schemeClr>
                </a:solidFill>
              </a:rPr>
              <a:t>③ </a:t>
            </a:r>
            <a:r xmlns:a="http://schemas.openxmlformats.org/drawingml/2006/main">
              <a:rPr lang="fil" altLang="ko-KR" sz="2800">
                <a:solidFill>
                  <a:schemeClr val="tx1">
                    <a:lumMod val="65000"/>
                    <a:lumOff val="35000"/>
                  </a:schemeClr>
                </a:solidFill>
              </a:rPr>
              <a:t>mga sulo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16842"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en-US" sz="2800">
                <a:solidFill>
                  <a:schemeClr val="tx1">
                    <a:lumMod val="65000"/>
                    <a:lumOff val="35000"/>
                  </a:schemeClr>
                </a:solidFill>
              </a:rPr>
              <a:t>④ </a:t>
            </a:r>
            <a:r xmlns:a="http://schemas.openxmlformats.org/drawingml/2006/main">
              <a:rPr lang="fil" altLang="ko-KR" sz="2800">
                <a:solidFill>
                  <a:schemeClr val="tx1">
                    <a:lumMod val="65000"/>
                    <a:lumOff val="35000"/>
                  </a:schemeClr>
                </a:solidFill>
              </a:rPr>
              <a:t>mga trumpeta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4687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en-US" sz="2800">
                <a:solidFill>
                  <a:srgbClr val="FF0000"/>
                </a:solidFill>
              </a:rPr>
              <a:t>② </a:t>
            </a:r>
            <a:r xmlns:a="http://schemas.openxmlformats.org/drawingml/2006/main">
              <a:rPr lang="fil" altLang="ko-KR" sz="2800">
                <a:solidFill>
                  <a:srgbClr val="FF0000"/>
                </a:solidFill>
              </a:rPr>
              <a:t>mga espada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3668594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fil" altLang="ko-KR" sz="4000">
                <a:solidFill>
                  <a:srgbClr val="FF0000"/>
                </a:solidFill>
              </a:rPr>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fil" altLang="ko-KR" sz="3600">
                <a:solidFill>
                  <a:schemeClr val="tx1">
                    <a:lumMod val="65000"/>
                    <a:lumOff val="35000"/>
                  </a:schemeClr>
                </a:solidFill>
              </a:rPr>
              <a:t>Nang makita ng Panginoon na siya'y humarap upang tumingin, tinawag siya ng Dios</a:t>
            </a:r>
          </a:p>
          <a:p>
            <a:r xmlns:a="http://schemas.openxmlformats.org/drawingml/2006/main">
              <a:rPr lang="fil" altLang="ko-KR" sz="3600">
                <a:solidFill>
                  <a:schemeClr val="tx1">
                    <a:lumMod val="65000"/>
                    <a:lumOff val="35000"/>
                  </a:schemeClr>
                </a:solidFill>
              </a:rPr>
              <a:t>mula sa loob ng bush,</a:t>
            </a:r>
          </a:p>
          <a:p>
            <a:r xmlns:a="http://schemas.openxmlformats.org/drawingml/2006/main">
              <a:rPr lang="fil" altLang="ko-KR" sz="3600">
                <a:solidFill>
                  <a:schemeClr val="tx1">
                    <a:lumMod val="65000"/>
                    <a:lumOff val="35000"/>
                  </a:schemeClr>
                </a:solidFill>
              </a:rPr>
              <a:t>"Moises! Moses!" At sinabi ni Moises, "Narito ako."</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fil" altLang="ko-KR" sz="2800">
                <a:solidFill>
                  <a:schemeClr val="tx1">
                    <a:lumMod val="65000"/>
                    <a:lumOff val="35000"/>
                  </a:schemeClr>
                </a:solidFill>
              </a:rPr>
              <a:t>Exodo</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57418577"/>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4000">
                <a:solidFill>
                  <a:srgbClr val="FF0000"/>
                </a:solidFill>
              </a:rPr>
              <a:t>ngayong araw</a:t>
            </a:r>
            <a:r xmlns:a="http://schemas.openxmlformats.org/drawingml/2006/main">
              <a:rPr lang="fil" altLang="en-US" sz="4000">
                <a:solidFill>
                  <a:srgbClr val="FF0000"/>
                </a:solidFill>
              </a:rPr>
              <a:t> </a:t>
            </a:r>
            <a:r xmlns:a="http://schemas.openxmlformats.org/drawingml/2006/main">
              <a:rPr lang="fil" altLang="ko-KR" sz="4000">
                <a:solidFill>
                  <a:srgbClr val="FF0000"/>
                </a:solidFill>
              </a:rPr>
              <a:t>salita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3600"/>
              <a:t>Nang magpakita ang anghel ng Panginoon kay Gideon, sinabi niya, "Ang Panginoon ay sumasaiyo, makapangyarihang mandirigma."</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il" altLang="ko-KR" sz="2800">
                <a:solidFill>
                  <a:schemeClr val="tx1">
                    <a:lumMod val="65000"/>
                    <a:lumOff val="35000"/>
                  </a:schemeClr>
                </a:solidFill>
              </a:rPr>
              <a:t>Mga hukom</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49608922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1" y="1412776"/>
            <a:ext cx="3514775" cy="369332"/>
          </a:xfrm>
          <a:prstGeom prst="rect">
            <a:avLst/>
          </a:prstGeom>
          <a:noFill/>
        </p:spPr>
        <p:txBody>
          <a:bodyPr wrap="square" rtlCol="0">
            <a:spAutoFit/>
          </a:bodyPr>
          <a:lstStyle/>
          <a:p>
            <a:r xmlns:a="http://schemas.openxmlformats.org/drawingml/2006/main">
              <a:rPr lang="fil" altLang="ko-KR" b="1">
                <a:solidFill>
                  <a:schemeClr val="tx1">
                    <a:lumMod val="50000"/>
                    <a:lumOff val="50000"/>
                  </a:schemeClr>
                </a:solidFill>
              </a:rPr>
              <a:t>Blg. 26 Ang Salita ng 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105561"/>
            <a:ext cx="4032448" cy="1323439"/>
          </a:xfrm>
          <a:prstGeom prst="rect">
            <a:avLst/>
          </a:prstGeom>
          <a:noFill/>
        </p:spPr>
        <p:txBody>
          <a:bodyPr wrap="square" rtlCol="0">
            <a:spAutoFit/>
          </a:bodyPr>
          <a:lstStyle/>
          <a:p>
            <a:pPr xmlns:a="http://schemas.openxmlformats.org/drawingml/2006/main" algn="ctr"/>
            <a:r xmlns:a="http://schemas.openxmlformats.org/drawingml/2006/main">
              <a:rPr lang="fil" altLang="ko-KR" sz="4000"/>
              <a:t>Samson, isang Malakas na Mandirigma.</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59" y="1337427"/>
            <a:ext cx="4918423" cy="4728061"/>
          </a:xfrm>
          <a:prstGeom prst="rect">
            <a:avLst/>
          </a:prstGeom>
        </p:spPr>
      </p:pic>
    </p:spTree>
    <p:extLst>
      <p:ext uri="{BB962C8B-B14F-4D97-AF65-F5344CB8AC3E}">
        <p14:creationId xmlns:p14="http://schemas.microsoft.com/office/powerpoint/2010/main" val="1631787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fil" altLang="ko-KR" sz="4000">
                <a:solidFill>
                  <a:srgbClr val="FF0000"/>
                </a:solidFill>
              </a:rPr>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fil" altLang="ko-KR" sz="3600">
                <a:solidFill>
                  <a:schemeClr val="tx1">
                    <a:lumMod val="65000"/>
                    <a:lumOff val="35000"/>
                  </a:schemeClr>
                </a:solidFill>
              </a:rPr>
              <a:t>Nanganak ang babae ng isang batang lalaki at pinangalanang Samson. Siya ay lumaki at pinagpala siya ng Panginoon,</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fil" altLang="ko-KR" sz="2800">
                <a:solidFill>
                  <a:schemeClr val="tx1">
                    <a:lumMod val="65000"/>
                    <a:lumOff val="35000"/>
                  </a:schemeClr>
                </a:solidFill>
              </a:rPr>
              <a:t>Mga hukom</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1407816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p>
            <a:r xmlns:a="http://schemas.openxmlformats.org/drawingml/2006/main">
              <a:rPr lang="fil" altLang="ko-KR" sz="2500">
                <a:solidFill>
                  <a:schemeClr val="tx1">
                    <a:lumMod val="65000"/>
                    <a:lumOff val="35000"/>
                  </a:schemeClr>
                </a:solidFill>
              </a:rPr>
              <a:t>May isang pinuno na nagngangalang Samson sa mga pinuno ng mga Israelita. Siya ay isang tao na dapat italaga sa Diyos mula sa pagsilang.</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85" y="0"/>
            <a:ext cx="8172400" cy="5777410"/>
          </a:xfrm>
          <a:prstGeom prst="rect">
            <a:avLst/>
          </a:prstGeom>
        </p:spPr>
      </p:pic>
    </p:spTree>
    <p:extLst>
      <p:ext uri="{BB962C8B-B14F-4D97-AF65-F5344CB8AC3E}">
        <p14:creationId xmlns:p14="http://schemas.microsoft.com/office/powerpoint/2010/main" val="2108602892"/>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8963222" cy="1200329"/>
          </a:xfrm>
          <a:prstGeom prst="rect">
            <a:avLst/>
          </a:prstGeom>
          <a:noFill/>
        </p:spPr>
        <p:txBody>
          <a:bodyPr wrap="square" rtlCol="0">
            <a:spAutoFit/>
          </a:bodyPr>
          <a:lstStyle/>
          <a:p>
            <a:r xmlns:a="http://schemas.openxmlformats.org/drawingml/2006/main">
              <a:rPr lang="fil" altLang="ko-KR" sz="2400">
                <a:solidFill>
                  <a:schemeClr val="tx1">
                    <a:lumMod val="65000"/>
                    <a:lumOff val="35000"/>
                  </a:schemeClr>
                </a:solidFill>
              </a:rPr>
              <a:t>Si Samson ay isang napakalakas na mandirigma. Dahil kay Samson, ang mga Filisteo at ang iba pang mga bansa na umapi sa kanila ay hindi maaaring apihin ang mga Israelita.</a:t>
            </a:r>
            <a:r xmlns:a="http://schemas.openxmlformats.org/drawingml/2006/main">
              <a:rPr lang="fil" altLang="en-US" sz="2400">
                <a:solidFill>
                  <a:schemeClr val="tx1">
                    <a:lumMod val="65000"/>
                    <a:lumOff val="35000"/>
                  </a:schemeClr>
                </a:solidFill>
              </a:rPr>
              <a:t> </a:t>
            </a:r>
            <a:r xmlns:a="http://schemas.openxmlformats.org/drawingml/2006/main">
              <a:rPr lang="fil" altLang="ko-KR" sz="2400">
                <a:solidFill>
                  <a:schemeClr val="tx1">
                    <a:lumMod val="65000"/>
                    <a:lumOff val="35000"/>
                  </a:schemeClr>
                </a:solidFill>
              </a:rPr>
              <a:t>kahit ano pa.</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332656"/>
            <a:ext cx="7668344" cy="5040560"/>
          </a:xfrm>
          <a:prstGeom prst="rect">
            <a:avLst/>
          </a:prstGeom>
        </p:spPr>
      </p:pic>
    </p:spTree>
    <p:extLst>
      <p:ext uri="{BB962C8B-B14F-4D97-AF65-F5344CB8AC3E}">
        <p14:creationId xmlns:p14="http://schemas.microsoft.com/office/powerpoint/2010/main" val="356145357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10371"/>
            <a:ext cx="9054634" cy="830997"/>
          </a:xfrm>
          <a:prstGeom prst="rect">
            <a:avLst/>
          </a:prstGeom>
          <a:noFill/>
        </p:spPr>
        <p:txBody>
          <a:bodyPr wrap="square" rtlCol="0">
            <a:spAutoFit/>
          </a:bodyPr>
          <a:lstStyle/>
          <a:p>
            <a:r xmlns:a="http://schemas.openxmlformats.org/drawingml/2006/main">
              <a:rPr lang="fil" altLang="ko-KR" sz="2400">
                <a:solidFill>
                  <a:schemeClr val="tx1">
                    <a:lumMod val="65000"/>
                    <a:lumOff val="35000"/>
                  </a:schemeClr>
                </a:solidFill>
              </a:rPr>
              <a:t>Ang lakas niya galing sa buhok niya. Ngunit, ang kanyang buhok ay na-ahit sa pamamagitan ng pagiging naloko. Kaya, nawalan siya ng kapangyarihan.</a:t>
            </a:r>
            <a:endParaRPr xmlns:a="http://schemas.openxmlformats.org/drawingml/2006/main" lang="ko-KR" altLang="en-US" sz="24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260029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fil" altLang="ko-KR" sz="2500">
                <a:solidFill>
                  <a:schemeClr val="tx1">
                    <a:lumMod val="65000"/>
                    <a:lumOff val="35000"/>
                  </a:schemeClr>
                </a:solidFill>
              </a:rPr>
              <a:t>Si Samson ay dinakip at pinagtawanan ng kaaway. Nagsisi siya na naloko siya dahil sa kayabangan.</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4"/>
            <a:ext cx="9144000" cy="5732391"/>
          </a:xfrm>
          <a:prstGeom prst="rect">
            <a:avLst/>
          </a:prstGeom>
        </p:spPr>
      </p:pic>
    </p:spTree>
    <p:extLst>
      <p:ext uri="{BB962C8B-B14F-4D97-AF65-F5344CB8AC3E}">
        <p14:creationId xmlns:p14="http://schemas.microsoft.com/office/powerpoint/2010/main" val="43585672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fil" altLang="ko-KR" sz="2500">
                <a:solidFill>
                  <a:schemeClr val="tx1">
                    <a:lumMod val="65000"/>
                    <a:lumOff val="35000"/>
                  </a:schemeClr>
                </a:solidFill>
              </a:rPr>
              <a:t>Nanalangin si Samson sa Diyos na palakasin siyang muli sa wakas. Sinagot ng Diyos ang kanyang panalangin at binigyan siya ng kapangyarihan sa wakas.</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11" y="188640"/>
            <a:ext cx="7812360" cy="5524571"/>
          </a:xfrm>
          <a:prstGeom prst="rect">
            <a:avLst/>
          </a:prstGeom>
        </p:spPr>
      </p:pic>
    </p:spTree>
    <p:extLst>
      <p:ext uri="{BB962C8B-B14F-4D97-AF65-F5344CB8AC3E}">
        <p14:creationId xmlns:p14="http://schemas.microsoft.com/office/powerpoint/2010/main" val="193130865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fil" altLang="ko-KR" sz="4000">
                <a:solidFill>
                  <a:srgbClr val="FF0000"/>
                </a:solidFill>
              </a:rPr>
              <a:t>Aralin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6564" y="329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1015" y="917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p>
            <a:pPr xmlns:a="http://schemas.openxmlformats.org/drawingml/2006/main" algn="ctr"/>
            <a:r xmlns:a="http://schemas.openxmlformats.org/drawingml/2006/main">
              <a:rPr lang="fil" altLang="ko-KR" sz="3200">
                <a:solidFill>
                  <a:schemeClr val="tx1">
                    <a:lumMod val="65000"/>
                    <a:lumOff val="35000"/>
                  </a:schemeClr>
                </a:solidFill>
              </a:rPr>
              <a:t>Si Samson ay isang tao na binigyan ng espesyal na biyaya at pagtawag mula sa Diyos.</a:t>
            </a:r>
            <a:r xmlns:a="http://schemas.openxmlformats.org/drawingml/2006/main">
              <a:rPr lang="fil"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xmlns:a="http://schemas.openxmlformats.org/drawingml/2006/main" algn="ctr"/>
            <a:r xmlns:a="http://schemas.openxmlformats.org/drawingml/2006/main">
              <a:rPr lang="fil" altLang="ko-KR" sz="3200">
                <a:solidFill>
                  <a:schemeClr val="tx1">
                    <a:lumMod val="65000"/>
                    <a:lumOff val="35000"/>
                  </a:schemeClr>
                </a:solidFill>
              </a:rPr>
              <a:t>Ngunit, dahil sa kanyang kayabangan,</a:t>
            </a:r>
          </a:p>
          <a:p>
            <a:pPr xmlns:a="http://schemas.openxmlformats.org/drawingml/2006/main" algn="ctr"/>
            <a:r xmlns:a="http://schemas.openxmlformats.org/drawingml/2006/main">
              <a:rPr lang="fil" altLang="ko-KR" sz="3200">
                <a:solidFill>
                  <a:schemeClr val="tx1">
                    <a:lumMod val="65000"/>
                    <a:lumOff val="35000"/>
                  </a:schemeClr>
                </a:solidFill>
              </a:rPr>
              <a:t>nawala lahat sa kanya.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fil" altLang="ko-KR" sz="3200">
                <a:solidFill>
                  <a:schemeClr val="tx1">
                    <a:lumMod val="65000"/>
                    <a:lumOff val="35000"/>
                  </a:schemeClr>
                </a:solidFill>
              </a:rPr>
              <a:t>Tayo rin ay mga minamahal na anak ng Diyos na nakatanggap ng biyaya at misyon ng Diyos.</a:t>
            </a:r>
            <a:r xmlns:a="http://schemas.openxmlformats.org/drawingml/2006/main">
              <a:rPr lang="fil"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fil" altLang="ko-KR" sz="3200">
                <a:solidFill>
                  <a:schemeClr val="tx1">
                    <a:lumMod val="65000"/>
                    <a:lumOff val="35000"/>
                  </a:schemeClr>
                </a:solidFill>
              </a:rPr>
              <a:t>Samakatuwid, kailangan nating magpakumbaba sa harap ng Salita ng Diyos.</a:t>
            </a:r>
          </a:p>
        </p:txBody>
      </p:sp>
    </p:spTree>
    <p:extLst>
      <p:ext uri="{BB962C8B-B14F-4D97-AF65-F5344CB8AC3E}">
        <p14:creationId xmlns:p14="http://schemas.microsoft.com/office/powerpoint/2010/main" val="410531408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296686"/>
            <a:ext cx="4053592" cy="584775"/>
          </a:xfrm>
          <a:prstGeom prst="rect">
            <a:avLst/>
          </a:prstGeom>
          <a:noFill/>
        </p:spPr>
        <p:txBody>
          <a:bodyPr wrap="square" rtlCol="0">
            <a:spAutoFit/>
          </a:bodyPr>
          <a:lstStyle/>
          <a:p>
            <a:pPr xmlns:a="http://schemas.openxmlformats.org/drawingml/2006/main" algn="ctr"/>
            <a:r xmlns:a="http://schemas.openxmlformats.org/drawingml/2006/main">
              <a:rPr lang="fil" altLang="ko-KR" sz="3200"/>
              <a:t>Diyos?</a:t>
            </a:r>
            <a:r xmlns:a="http://schemas.openxmlformats.org/drawingml/2006/main">
              <a:rPr lang="fi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fil" altLang="ko-KR" sz="3600">
                <a:solidFill>
                  <a:srgbClr val="C00000"/>
                </a:solidFill>
              </a:rPr>
              <a:t>Diyos..</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fil" altLang="ko-KR" sz="3600">
                <a:solidFill>
                  <a:schemeClr val="tx1">
                    <a:lumMod val="65000"/>
                    <a:lumOff val="35000"/>
                  </a:schemeClr>
                </a:solidFill>
              </a:rPr>
              <a:t>Ang Diyos ay nakikinig at sumasagot sa ating seryoso at makatotohanang mga panalangin</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23570378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1916832"/>
            <a:ext cx="5044008" cy="40699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00842"/>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b="1">
                <a:solidFill>
                  <a:schemeClr val="tx1">
                    <a:lumMod val="50000"/>
                    <a:lumOff val="50000"/>
                  </a:schemeClr>
                </a:solidFill>
              </a:rPr>
              <a:t>Hindi.</a:t>
            </a:r>
            <a:r xmlns:a="http://schemas.openxmlformats.org/drawingml/2006/main">
              <a:rPr lang="fil" altLang="en-US" b="1">
                <a:solidFill>
                  <a:schemeClr val="tx1">
                    <a:lumMod val="50000"/>
                    <a:lumOff val="50000"/>
                  </a:schemeClr>
                </a:solidFill>
              </a:rPr>
              <a:t> </a:t>
            </a:r>
            <a:r xmlns:a="http://schemas.openxmlformats.org/drawingml/2006/main">
              <a:rPr lang="fil" altLang="ko-KR" b="1">
                <a:solidFill>
                  <a:schemeClr val="tx1">
                    <a:lumMod val="50000"/>
                    <a:lumOff val="50000"/>
                  </a:schemeClr>
                </a:solidFill>
              </a:rPr>
              <a:t>17</a:t>
            </a:r>
            <a:r xmlns:a="http://schemas.openxmlformats.org/drawingml/2006/main">
              <a:rPr lang="fil" altLang="en-US" b="1">
                <a:solidFill>
                  <a:schemeClr val="tx1">
                    <a:lumMod val="50000"/>
                    <a:lumOff val="50000"/>
                  </a:schemeClr>
                </a:solidFill>
              </a:rPr>
              <a:t> </a:t>
            </a:r>
            <a:r xmlns:a="http://schemas.openxmlformats.org/drawingml/2006/main">
              <a:rPr lang="fil" altLang="ko-KR" b="1">
                <a:solidFill>
                  <a:schemeClr val="tx1">
                    <a:lumMod val="50000"/>
                    <a:lumOff val="50000"/>
                  </a:schemeClr>
                </a:solidFill>
              </a:rPr>
              <a:t>Ang</a:t>
            </a:r>
            <a:r xmlns:a="http://schemas.openxmlformats.org/drawingml/2006/main">
              <a:rPr lang="fil" altLang="en-US" b="1">
                <a:solidFill>
                  <a:schemeClr val="tx1">
                    <a:lumMod val="50000"/>
                    <a:lumOff val="50000"/>
                  </a:schemeClr>
                </a:solidFill>
              </a:rPr>
              <a:t> </a:t>
            </a:r>
            <a:r xmlns:a="http://schemas.openxmlformats.org/drawingml/2006/main">
              <a:rPr lang="fil" altLang="ko-KR" b="1">
                <a:solidFill>
                  <a:schemeClr val="tx1">
                    <a:lumMod val="50000"/>
                    <a:lumOff val="50000"/>
                  </a:schemeClr>
                </a:solidFill>
              </a:rPr>
              <a:t>salita</a:t>
            </a:r>
            <a:r xmlns:a="http://schemas.openxmlformats.org/drawingml/2006/main">
              <a:rPr lang="fil" altLang="en-US" b="1">
                <a:solidFill>
                  <a:schemeClr val="tx1">
                    <a:lumMod val="50000"/>
                    <a:lumOff val="50000"/>
                  </a:schemeClr>
                </a:solidFill>
              </a:rPr>
              <a:t> </a:t>
            </a:r>
            <a:r xmlns:a="http://schemas.openxmlformats.org/drawingml/2006/main">
              <a:rPr lang="fil" altLang="ko-KR" b="1">
                <a:solidFill>
                  <a:schemeClr val="tx1">
                    <a:lumMod val="50000"/>
                    <a:lumOff val="50000"/>
                  </a:schemeClr>
                </a:solidFill>
              </a:rPr>
              <a:t>ng</a:t>
            </a:r>
            <a:r xmlns:a="http://schemas.openxmlformats.org/drawingml/2006/main">
              <a:rPr lang="fil" altLang="en-US" b="1">
                <a:solidFill>
                  <a:schemeClr val="tx1">
                    <a:lumMod val="50000"/>
                    <a:lumOff val="50000"/>
                  </a:schemeClr>
                </a:solidFill>
              </a:rPr>
              <a:t> </a:t>
            </a:r>
            <a:r xmlns:a="http://schemas.openxmlformats.org/drawingml/2006/main">
              <a:rPr lang="fil" altLang="ko-KR" b="1">
                <a:solidFill>
                  <a:schemeClr val="tx1">
                    <a:lumMod val="50000"/>
                    <a:lumOff val="50000"/>
                  </a:schemeClr>
                </a:solidFill>
              </a:rPr>
              <a:t>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76944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4400"/>
              <a:t>Sampung Kalamidad</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fil" altLang="ko-KR" sz="4000">
                <a:solidFill>
                  <a:srgbClr val="FF0000"/>
                </a:solidFill>
              </a:rPr>
              <a:t>Quiz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2646" y="810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76868" y="317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p>
            <a:r xmlns:a="http://schemas.openxmlformats.org/drawingml/2006/main">
              <a:rPr lang="fil" altLang="ko-KR" sz="3600">
                <a:solidFill>
                  <a:schemeClr val="tx1">
                    <a:lumMod val="65000"/>
                    <a:lumOff val="35000"/>
                  </a:schemeClr>
                </a:solidFill>
              </a:rPr>
              <a:t>Saan nagmula ang kapangyarihan ni Samson?</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44226" y="2697896"/>
            <a:ext cx="8424936" cy="523220"/>
          </a:xfrm>
          <a:prstGeom prst="rect">
            <a:avLst/>
          </a:prstGeom>
          <a:noFill/>
        </p:spPr>
        <p:txBody>
          <a:bodyPr wrap="square" rtlCol="0">
            <a:spAutoFit/>
          </a:bodyPr>
          <a:lstStyle/>
          <a:p>
            <a:r xmlns:a="http://schemas.openxmlformats.org/drawingml/2006/main">
              <a:rPr lang="fil" altLang="en-US" sz="2800">
                <a:solidFill>
                  <a:schemeClr val="tx1">
                    <a:lumMod val="65000"/>
                    <a:lumOff val="35000"/>
                  </a:schemeClr>
                </a:solidFill>
              </a:rPr>
              <a:t>① </a:t>
            </a:r>
            <a:r xmlns:a="http://schemas.openxmlformats.org/drawingml/2006/main">
              <a:rPr lang="fil" altLang="ko-KR" sz="2800">
                <a:solidFill>
                  <a:schemeClr val="tx1">
                    <a:lumMod val="65000"/>
                    <a:lumOff val="35000"/>
                  </a:schemeClr>
                </a:solidFill>
              </a:rPr>
              <a:t>buhok</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fil" altLang="en-US" sz="2800">
                <a:solidFill>
                  <a:schemeClr val="tx1">
                    <a:lumMod val="65000"/>
                    <a:lumOff val="35000"/>
                  </a:schemeClr>
                </a:solidFill>
              </a:rPr>
              <a:t>② </a:t>
            </a:r>
            <a:r xmlns:a="http://schemas.openxmlformats.org/drawingml/2006/main">
              <a:rPr lang="fil" altLang="ko-KR" sz="2800">
                <a:solidFill>
                  <a:schemeClr val="tx1">
                    <a:lumMod val="65000"/>
                    <a:lumOff val="35000"/>
                  </a:schemeClr>
                </a:solidFill>
              </a:rPr>
              <a:t>braso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fil" altLang="en-US" sz="2800">
                <a:solidFill>
                  <a:schemeClr val="tx1">
                    <a:lumMod val="65000"/>
                    <a:lumOff val="35000"/>
                  </a:schemeClr>
                </a:solidFill>
              </a:rPr>
              <a:t>③ </a:t>
            </a:r>
            <a:r xmlns:a="http://schemas.openxmlformats.org/drawingml/2006/main">
              <a:rPr lang="fil" altLang="ko-KR" sz="2800">
                <a:solidFill>
                  <a:schemeClr val="tx1">
                    <a:lumMod val="65000"/>
                    <a:lumOff val="35000"/>
                  </a:schemeClr>
                </a:solidFill>
              </a:rPr>
              <a:t>binti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fil" altLang="en-US" sz="2800">
                <a:solidFill>
                  <a:schemeClr val="tx1">
                    <a:lumMod val="65000"/>
                    <a:lumOff val="35000"/>
                  </a:schemeClr>
                </a:solidFill>
              </a:rPr>
              <a:t>④ </a:t>
            </a:r>
            <a:r xmlns:a="http://schemas.openxmlformats.org/drawingml/2006/main">
              <a:rPr lang="fil" altLang="ko-KR" sz="2800">
                <a:solidFill>
                  <a:schemeClr val="tx1">
                    <a:lumMod val="65000"/>
                    <a:lumOff val="35000"/>
                  </a:schemeClr>
                </a:solidFill>
              </a:rPr>
              <a:t>mata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44226" y="2697896"/>
            <a:ext cx="8712968" cy="523220"/>
          </a:xfrm>
          <a:prstGeom prst="rect">
            <a:avLst/>
          </a:prstGeom>
          <a:noFill/>
        </p:spPr>
        <p:txBody>
          <a:bodyPr wrap="square" rtlCol="0">
            <a:spAutoFit/>
          </a:bodyPr>
          <a:lstStyle/>
          <a:p>
            <a:r xmlns:a="http://schemas.openxmlformats.org/drawingml/2006/main">
              <a:rPr lang="fil" altLang="en-US" sz="2800">
                <a:solidFill>
                  <a:srgbClr val="FF0000"/>
                </a:solidFill>
              </a:rPr>
              <a:t>① </a:t>
            </a:r>
            <a:r xmlns:a="http://schemas.openxmlformats.org/drawingml/2006/main">
              <a:rPr lang="fil" altLang="ko-KR" sz="2800">
                <a:solidFill>
                  <a:srgbClr val="FF0000"/>
                </a:solidFill>
              </a:rPr>
              <a:t>buhok</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400924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fil" altLang="ko-KR" sz="4000">
                <a:solidFill>
                  <a:srgbClr val="FF0000"/>
                </a:solidFill>
              </a:rPr>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fil" altLang="ko-KR" sz="3600">
                <a:solidFill>
                  <a:schemeClr val="tx1">
                    <a:lumMod val="65000"/>
                    <a:lumOff val="35000"/>
                  </a:schemeClr>
                </a:solidFill>
              </a:rPr>
              <a:t>Nanganak ang babae ng isang batang lalaki at pinangalanang Samson. Siya ay lumaki at pinagpala siya ng Panginoon,</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fil" altLang="ko-KR" sz="2800">
                <a:solidFill>
                  <a:schemeClr val="tx1">
                    <a:lumMod val="65000"/>
                    <a:lumOff val="35000"/>
                  </a:schemeClr>
                </a:solidFill>
              </a:rPr>
              <a:t>Mga hukom</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1758215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b="1">
                <a:solidFill>
                  <a:schemeClr val="tx1">
                    <a:lumMod val="50000"/>
                    <a:lumOff val="50000"/>
                  </a:schemeClr>
                </a:solidFill>
              </a:rPr>
              <a:t>Blg. 27 Ang Salita ng 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3600"/>
              <a:t>Si Ruth, Isang Babaeng Maharlika</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126"/>
            <a:ext cx="5364088" cy="3793388"/>
          </a:xfrm>
          <a:prstGeom prst="rect">
            <a:avLst/>
          </a:prstGeom>
        </p:spPr>
      </p:pic>
    </p:spTree>
    <p:extLst>
      <p:ext uri="{BB962C8B-B14F-4D97-AF65-F5344CB8AC3E}">
        <p14:creationId xmlns:p14="http://schemas.microsoft.com/office/powerpoint/2010/main" val="2358891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4000">
                <a:solidFill>
                  <a:srgbClr val="FF0000"/>
                </a:solidFill>
              </a:rPr>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3600">
                <a:solidFill>
                  <a:schemeClr val="bg1">
                    <a:lumMod val="50000"/>
                  </a:schemeClr>
                </a:solidFill>
              </a:rPr>
              <a:t>Ang iyong bayan ay magiging aking bayan at ang iyong Diyos ay aking Diyos.</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il" altLang="ko-KR" sz="2800">
                <a:solidFill>
                  <a:schemeClr val="tx1">
                    <a:lumMod val="65000"/>
                    <a:lumOff val="35000"/>
                  </a:schemeClr>
                </a:solidFill>
              </a:rPr>
              <a:t>si Ruth</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8087783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8117"/>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2800">
                <a:solidFill>
                  <a:schemeClr val="tx1">
                    <a:lumMod val="65000"/>
                    <a:lumOff val="35000"/>
                  </a:schemeClr>
                </a:solidFill>
              </a:rPr>
              <a:t>Isang babaeng Judio, si Naomi ay may dalawang anak na lalaki na nag-asawa ng mga Gentil. Ngunit, namatay ang dalawa niyang anak. Kaya, naiwan siya kasama ang kanyang dalawang balo na manugang.</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4000" cy="5432283"/>
          </a:xfrm>
          <a:prstGeom prst="rect">
            <a:avLst/>
          </a:prstGeom>
        </p:spPr>
      </p:pic>
    </p:spTree>
    <p:extLst>
      <p:ext uri="{BB962C8B-B14F-4D97-AF65-F5344CB8AC3E}">
        <p14:creationId xmlns:p14="http://schemas.microsoft.com/office/powerpoint/2010/main" val="105241230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4509120"/>
            <a:ext cx="8963222" cy="224676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2800">
                <a:solidFill>
                  <a:schemeClr val="tx1">
                    <a:lumMod val="65000"/>
                    <a:lumOff val="35000"/>
                  </a:schemeClr>
                </a:solidFill>
              </a:rPr>
              <a:t>Nagpasya si Naomi na bumalik sa kanyang tahanan sa Juda. Sinabi niya sa kanyang dalawang manugang na umuwi na. Ngunit, ang kanyang pangalawang manugang ay hindi bumalik sa kanyang sariling bayan, ngunit sumunod sa kanyang biyenan upang manirahan sa Juda.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3999" cy="4352163"/>
          </a:xfrm>
          <a:prstGeom prst="rect">
            <a:avLst/>
          </a:prstGeom>
        </p:spPr>
      </p:pic>
    </p:spTree>
    <p:extLst>
      <p:ext uri="{BB962C8B-B14F-4D97-AF65-F5344CB8AC3E}">
        <p14:creationId xmlns:p14="http://schemas.microsoft.com/office/powerpoint/2010/main" val="26781919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8649"/>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2800">
                <a:solidFill>
                  <a:schemeClr val="tx1">
                    <a:lumMod val="65000"/>
                    <a:lumOff val="35000"/>
                  </a:schemeClr>
                </a:solidFill>
              </a:rPr>
              <a:t>Kailangang kunin ni Ruth ang natirang butil para manirahan kay Naomi, dahil wala siyang asawang mamamahala ng sambahayan.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445224"/>
          </a:xfrm>
          <a:prstGeom prst="rect">
            <a:avLst/>
          </a:prstGeom>
        </p:spPr>
      </p:pic>
    </p:spTree>
    <p:extLst>
      <p:ext uri="{BB962C8B-B14F-4D97-AF65-F5344CB8AC3E}">
        <p14:creationId xmlns:p14="http://schemas.microsoft.com/office/powerpoint/2010/main" val="152789133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473005"/>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2800">
                <a:solidFill>
                  <a:schemeClr val="tx1">
                    <a:lumMod val="65000"/>
                    <a:lumOff val="35000"/>
                  </a:schemeClr>
                </a:solidFill>
              </a:rPr>
              <a:t>Nagkataong pinulot niya ang natirang butil sa isang bukid na pag-aari ni Boaz. Inakala ni Boaz na siya ay isang marangal na babae at ikinasal siya kay Ruth.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27908" cy="5301208"/>
          </a:xfrm>
          <a:prstGeom prst="rect">
            <a:avLst/>
          </a:prstGeom>
        </p:spPr>
      </p:pic>
    </p:spTree>
    <p:extLst>
      <p:ext uri="{BB962C8B-B14F-4D97-AF65-F5344CB8AC3E}">
        <p14:creationId xmlns:p14="http://schemas.microsoft.com/office/powerpoint/2010/main" val="1233464400"/>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2"/>
            <a:ext cx="905463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2400">
                <a:solidFill>
                  <a:schemeClr val="tx1">
                    <a:lumMod val="65000"/>
                    <a:lumOff val="35000"/>
                  </a:schemeClr>
                </a:solidFill>
              </a:rPr>
              <a:t>Tinanggap ni Boaz sina Ruth at Naomi bilang pamilya at namuhay ng maligaya. Sa hinaharap, si Haring David at si Jesus ay nagmula sa linya nina Boaz at Ruth.</a:t>
            </a:r>
            <a:endParaRPr xmlns:a="http://schemas.openxmlformats.org/drawingml/2006/main" lang="ko-KR" altLang="en-US" sz="2400">
              <a:solidFill>
                <a:schemeClr val="tx1">
                  <a:lumMod val="65000"/>
                  <a:lumOff val="35000"/>
                </a:schemeClr>
              </a:solidFill>
            </a:endParaRP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27908" cy="544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93859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4000"/>
              <a:t>Aralin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5727"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65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96752"/>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3600">
                <a:solidFill>
                  <a:schemeClr val="tx1">
                    <a:lumMod val="65000"/>
                    <a:lumOff val="35000"/>
                  </a:schemeClr>
                </a:solidFill>
              </a:rPr>
              <a:t>Si Ruth ay isang hentil. Siya ay isang mabuti at tapat na babae at pinaglingkuran ng mabuti ang kanyang biyenan.</a:t>
            </a:r>
          </a:p>
          <a:p>
            <a:pPr xmlns:a="http://schemas.openxmlformats.org/drawingml/2006/main" algn="ctr"/>
            <a:r xmlns:a="http://schemas.openxmlformats.org/drawingml/2006/main">
              <a:rPr lang="fil" altLang="ko-KR" sz="3600">
                <a:solidFill>
                  <a:schemeClr val="tx1">
                    <a:lumMod val="65000"/>
                    <a:lumOff val="35000"/>
                  </a:schemeClr>
                </a:solidFill>
              </a:rPr>
              <a:t>Kaya, pinagpala siya.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fil" altLang="ko-KR" sz="3600">
                <a:solidFill>
                  <a:schemeClr val="tx1">
                    <a:lumMod val="65000"/>
                    <a:lumOff val="35000"/>
                  </a:schemeClr>
                </a:solidFill>
              </a:rPr>
              <a:t>Kailangan din nating tumulong sa ating kapwa</a:t>
            </a:r>
          </a:p>
          <a:p>
            <a:pPr xmlns:a="http://schemas.openxmlformats.org/drawingml/2006/main" algn="ctr"/>
            <a:r xmlns:a="http://schemas.openxmlformats.org/drawingml/2006/main">
              <a:rPr lang="fil" altLang="ko-KR" sz="3600">
                <a:solidFill>
                  <a:schemeClr val="tx1">
                    <a:lumMod val="65000"/>
                    <a:lumOff val="35000"/>
                  </a:schemeClr>
                </a:solidFill>
              </a:rPr>
              <a:t>at sumamba sa Diyos</a:t>
            </a:r>
          </a:p>
          <a:p>
            <a:pPr xmlns:a="http://schemas.openxmlformats.org/drawingml/2006/main" algn="ctr"/>
            <a:r xmlns:a="http://schemas.openxmlformats.org/drawingml/2006/main">
              <a:rPr lang="fil" altLang="ko-KR" sz="3600">
                <a:solidFill>
                  <a:schemeClr val="tx1">
                    <a:lumMod val="65000"/>
                    <a:lumOff val="35000"/>
                  </a:schemeClr>
                </a:solidFill>
              </a:rPr>
              <a:t>may mabuti at tapat na puso.</a:t>
            </a:r>
          </a:p>
        </p:txBody>
      </p:sp>
    </p:spTree>
    <p:extLst>
      <p:ext uri="{BB962C8B-B14F-4D97-AF65-F5344CB8AC3E}">
        <p14:creationId xmlns:p14="http://schemas.microsoft.com/office/powerpoint/2010/main" val="19239638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4000">
                <a:solidFill>
                  <a:srgbClr val="FF0000"/>
                </a:solidFill>
              </a:rPr>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fil" altLang="ko-KR" sz="3600">
                <a:solidFill>
                  <a:schemeClr val="tx1">
                    <a:lumMod val="65000"/>
                    <a:lumOff val="35000"/>
                  </a:schemeClr>
                </a:solidFill>
              </a:rPr>
              <a:t>At malalaman ng mga Egipcio na ako ang Panginoon kapag iniunat ko ang aking kamay laban sa Ehipto at inilabas ko ang mga Israelita doon.</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il" altLang="ko-KR" sz="2800">
                <a:solidFill>
                  <a:schemeClr val="tx1">
                    <a:lumMod val="65000"/>
                    <a:lumOff val="35000"/>
                  </a:schemeClr>
                </a:solidFill>
              </a:rPr>
              <a:t>Exodo</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70411"/>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3200"/>
              <a:t>Diyos?</a:t>
            </a:r>
            <a:r xmlns:a="http://schemas.openxmlformats.org/drawingml/2006/main">
              <a:rPr lang="fi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3600">
                <a:solidFill>
                  <a:srgbClr val="C00000"/>
                </a:solidFill>
              </a:rPr>
              <a:t>Diyos..</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3600">
                <a:solidFill>
                  <a:schemeClr val="tx1">
                    <a:lumMod val="65000"/>
                    <a:lumOff val="35000"/>
                  </a:schemeClr>
                </a:solidFill>
              </a:rPr>
              <a:t>Ang Diyos ay hindi tumitingin sa panlabas na anyo ngunit tumitingin sa puso.</a:t>
            </a:r>
          </a:p>
        </p:txBody>
      </p:sp>
    </p:spTree>
    <p:extLst>
      <p:ext uri="{BB962C8B-B14F-4D97-AF65-F5344CB8AC3E}">
        <p14:creationId xmlns:p14="http://schemas.microsoft.com/office/powerpoint/2010/main" val="289167719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4000">
                <a:solidFill>
                  <a:srgbClr val="FF0000"/>
                </a:solidFill>
              </a:rPr>
              <a:t>Quiz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3600">
                <a:solidFill>
                  <a:schemeClr val="tx1">
                    <a:lumMod val="65000"/>
                    <a:lumOff val="35000"/>
                  </a:schemeClr>
                </a:solidFill>
              </a:rPr>
              <a:t>Bakit umuwi si Naomi sa Juda mula sa Moab?</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en-US" sz="2800">
                <a:solidFill>
                  <a:schemeClr val="tx1">
                    <a:lumMod val="65000"/>
                    <a:lumOff val="35000"/>
                  </a:schemeClr>
                </a:solidFill>
              </a:rPr>
              <a:t>① </a:t>
            </a:r>
            <a:r xmlns:a="http://schemas.openxmlformats.org/drawingml/2006/main">
              <a:rPr lang="fil" altLang="ko-KR" sz="2800">
                <a:solidFill>
                  <a:schemeClr val="tx1">
                    <a:lumMod val="65000"/>
                    <a:lumOff val="35000"/>
                  </a:schemeClr>
                </a:solidFill>
              </a:rPr>
              <a:t>dahil nagkasakit siya..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en-US" sz="2800">
                <a:solidFill>
                  <a:schemeClr val="tx1">
                    <a:lumMod val="65000"/>
                    <a:lumOff val="35000"/>
                  </a:schemeClr>
                </a:solidFill>
              </a:rPr>
              <a:t>② </a:t>
            </a:r>
            <a:r xmlns:a="http://schemas.openxmlformats.org/drawingml/2006/main">
              <a:rPr lang="fil" altLang="ko-KR" sz="2800">
                <a:solidFill>
                  <a:schemeClr val="tx1">
                    <a:lumMod val="65000"/>
                    <a:lumOff val="35000"/>
                  </a:schemeClr>
                </a:solidFill>
              </a:rPr>
              <a:t>dahil namatay ang kanyang asawa..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en-US" sz="2800">
                <a:solidFill>
                  <a:schemeClr val="tx1">
                    <a:lumMod val="65000"/>
                    <a:lumOff val="35000"/>
                  </a:schemeClr>
                </a:solidFill>
              </a:rPr>
              <a:t>③ </a:t>
            </a:r>
            <a:r xmlns:a="http://schemas.openxmlformats.org/drawingml/2006/main">
              <a:rPr lang="fil" altLang="ko-KR" sz="2800">
                <a:solidFill>
                  <a:schemeClr val="tx1">
                    <a:lumMod val="65000"/>
                    <a:lumOff val="35000"/>
                  </a:schemeClr>
                </a:solidFill>
              </a:rPr>
              <a:t>dahil namatay ang dalawa niyang anak..</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en-US" sz="2800">
                <a:solidFill>
                  <a:schemeClr val="tx1">
                    <a:lumMod val="65000"/>
                    <a:lumOff val="35000"/>
                  </a:schemeClr>
                </a:solidFill>
              </a:rPr>
              <a:t>④ </a:t>
            </a:r>
            <a:r xmlns:a="http://schemas.openxmlformats.org/drawingml/2006/main">
              <a:rPr lang="fil" altLang="ko-KR" sz="2800">
                <a:solidFill>
                  <a:schemeClr val="tx1">
                    <a:lumMod val="65000"/>
                    <a:lumOff val="35000"/>
                  </a:schemeClr>
                </a:solidFill>
              </a:rPr>
              <a:t>dahil gusto niyang makilala ang kanyang pamilya..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7605"/>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en-US" sz="2800">
                <a:solidFill>
                  <a:srgbClr val="FF0000"/>
                </a:solidFill>
              </a:rPr>
              <a:t>③ </a:t>
            </a:r>
            <a:r xmlns:a="http://schemas.openxmlformats.org/drawingml/2006/main">
              <a:rPr lang="fil" altLang="ko-KR" sz="2800">
                <a:solidFill>
                  <a:srgbClr val="FF0000"/>
                </a:solidFill>
              </a:rPr>
              <a:t>dahil namatay ang dalawa niyang anak..</a:t>
            </a:r>
          </a:p>
        </p:txBody>
      </p:sp>
    </p:spTree>
    <p:extLst>
      <p:ext uri="{BB962C8B-B14F-4D97-AF65-F5344CB8AC3E}">
        <p14:creationId xmlns:p14="http://schemas.microsoft.com/office/powerpoint/2010/main" val="30085654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4000">
                <a:solidFill>
                  <a:srgbClr val="FF0000"/>
                </a:solidFill>
              </a:rPr>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3600">
                <a:solidFill>
                  <a:schemeClr val="bg1">
                    <a:lumMod val="50000"/>
                  </a:schemeClr>
                </a:solidFill>
              </a:rPr>
              <a:t>Ang iyong bayan ay magiging aking bayan at ang iyong Diyos ay aking Diyos.</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il" altLang="ko-KR" sz="2800">
                <a:solidFill>
                  <a:schemeClr val="tx1">
                    <a:lumMod val="65000"/>
                    <a:lumOff val="35000"/>
                  </a:schemeClr>
                </a:solidFill>
              </a:rPr>
              <a:t>si Ruth</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76256252"/>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b="1">
                <a:solidFill>
                  <a:schemeClr val="tx1">
                    <a:lumMod val="50000"/>
                    <a:lumOff val="50000"/>
                  </a:schemeClr>
                </a:solidFill>
              </a:rPr>
              <a:t>No. 28 Ang Salita ng 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054458"/>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4400"/>
              <a:t>Panalangin ni Hannah</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23928" y="2005816"/>
            <a:ext cx="5220072" cy="3703128"/>
          </a:xfrm>
          <a:prstGeom prst="rect">
            <a:avLst/>
          </a:prstGeom>
          <a:noFill/>
        </p:spPr>
      </p:pic>
    </p:spTree>
    <p:extLst>
      <p:ext uri="{BB962C8B-B14F-4D97-AF65-F5344CB8AC3E}">
        <p14:creationId xmlns:p14="http://schemas.microsoft.com/office/powerpoint/2010/main" val="8432238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4000">
                <a:solidFill>
                  <a:srgbClr val="FF0000"/>
                </a:solidFill>
              </a:rPr>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3600">
                <a:solidFill>
                  <a:schemeClr val="tx1">
                    <a:lumMod val="65000"/>
                    <a:lumOff val="35000"/>
                  </a:schemeClr>
                </a:solidFill>
              </a:rPr>
              <a:t>At ang batang si Samuel ay patuloy na lumaki sa pangangatawan at kinalulugdan ng Panginoon at ng mga tao.</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il" altLang="ko-KR" sz="2800">
                <a:solidFill>
                  <a:schemeClr val="tx1">
                    <a:lumMod val="65000"/>
                    <a:lumOff val="35000"/>
                  </a:schemeClr>
                </a:solidFill>
              </a:rPr>
              <a:t>1 Samuel</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8870626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2800">
                <a:solidFill>
                  <a:schemeClr val="tx1">
                    <a:lumMod val="65000"/>
                    <a:lumOff val="35000"/>
                  </a:schemeClr>
                </a:solidFill>
              </a:rPr>
              <a:t>Walang anak si Hannah. Kaya, nalungkot siya kaya nanalangin siya sa Diyos. "Oh, Amang Diyos, kung bibigyan mo ako ng isang anak na lalaki, ibibigay ko siya para sa iyo sa lahat ng mga araw ng kanyang buhay."</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88" y="-62481"/>
            <a:ext cx="8267224" cy="5291681"/>
          </a:xfrm>
          <a:prstGeom prst="rect">
            <a:avLst/>
          </a:prstGeom>
        </p:spPr>
      </p:pic>
    </p:spTree>
    <p:extLst>
      <p:ext uri="{BB962C8B-B14F-4D97-AF65-F5344CB8AC3E}">
        <p14:creationId xmlns:p14="http://schemas.microsoft.com/office/powerpoint/2010/main" val="3057480172"/>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2800">
                <a:solidFill>
                  <a:schemeClr val="tx1">
                    <a:lumMod val="65000"/>
                    <a:lumOff val="35000"/>
                  </a:schemeClr>
                </a:solidFill>
              </a:rPr>
              <a:t>Naalala ng Diyos ang kanyang panalangin at binigyan si Hannah ng isang anak na lalaki na pinangalanang Samuel.</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07" y="-1680"/>
            <a:ext cx="8084186" cy="5734936"/>
          </a:xfrm>
          <a:prstGeom prst="rect">
            <a:avLst/>
          </a:prstGeom>
        </p:spPr>
      </p:pic>
    </p:spTree>
    <p:extLst>
      <p:ext uri="{BB962C8B-B14F-4D97-AF65-F5344CB8AC3E}">
        <p14:creationId xmlns:p14="http://schemas.microsoft.com/office/powerpoint/2010/main" val="84599564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2800">
                <a:solidFill>
                  <a:schemeClr val="tx1">
                    <a:lumMod val="65000"/>
                    <a:lumOff val="35000"/>
                  </a:schemeClr>
                </a:solidFill>
              </a:rPr>
              <a:t>Ibinigay ni Hannah ang kanyang anak na sumamba sa Diyos sa templo habang siya ay nananalangin noon.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27908" cy="5733256"/>
          </a:xfrm>
          <a:prstGeom prst="rect">
            <a:avLst/>
          </a:prstGeom>
        </p:spPr>
      </p:pic>
    </p:spTree>
    <p:extLst>
      <p:ext uri="{BB962C8B-B14F-4D97-AF65-F5344CB8AC3E}">
        <p14:creationId xmlns:p14="http://schemas.microsoft.com/office/powerpoint/2010/main" val="882924915"/>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2800">
                <a:solidFill>
                  <a:schemeClr val="tx1">
                    <a:lumMod val="65000"/>
                    <a:lumOff val="35000"/>
                  </a:schemeClr>
                </a:solidFill>
              </a:rPr>
              <a:t>Si Samuel ay nanirahan sa templo na sumasamba sa Diyos. Nakatanggap siya ng maraming biyaya mula sa mga tao at sa Diyos.</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767" y="8209"/>
            <a:ext cx="8146374" cy="5779052"/>
          </a:xfrm>
          <a:prstGeom prst="rect">
            <a:avLst/>
          </a:prstGeom>
          <a:noFill/>
        </p:spPr>
      </p:pic>
    </p:spTree>
    <p:extLst>
      <p:ext uri="{BB962C8B-B14F-4D97-AF65-F5344CB8AC3E}">
        <p14:creationId xmlns:p14="http://schemas.microsoft.com/office/powerpoint/2010/main" val="315828330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3099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2400">
                <a:solidFill>
                  <a:schemeClr val="tx1">
                    <a:lumMod val="65000"/>
                    <a:lumOff val="35000"/>
                  </a:schemeClr>
                </a:solidFill>
              </a:rPr>
              <a:t>Lumaking mabuti ang batang si Samuel bilang isang batang lalaki. Pagkatapos, nang maglaon, naging propeta siya na nakinig sa tinig ng Diyos.</a:t>
            </a:r>
            <a:endParaRPr xmlns:a="http://schemas.openxmlformats.org/drawingml/2006/main" lang="ko-KR" altLang="en-US" sz="2400">
              <a:solidFill>
                <a:schemeClr val="tx1">
                  <a:lumMod val="65000"/>
                  <a:lumOff val="35000"/>
                </a:schemeClr>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350" y="8209"/>
            <a:ext cx="8182090" cy="5797055"/>
          </a:xfrm>
          <a:prstGeom prst="rect">
            <a:avLst/>
          </a:prstGeom>
          <a:noFill/>
        </p:spPr>
      </p:pic>
    </p:spTree>
    <p:extLst>
      <p:ext uri="{BB962C8B-B14F-4D97-AF65-F5344CB8AC3E}">
        <p14:creationId xmlns:p14="http://schemas.microsoft.com/office/powerpoint/2010/main" val="39926612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32" y="0"/>
            <a:ext cx="8211136" cy="5229200"/>
          </a:xfrm>
          <a:prstGeom prst="rect">
            <a:avLst/>
          </a:prstGeom>
        </p:spPr>
      </p:pic>
      <p:sp>
        <p:nvSpPr>
          <p:cNvPr id="5" name="TextBox 4"/>
          <p:cNvSpPr txBox="1"/>
          <p:nvPr/>
        </p:nvSpPr>
        <p:spPr>
          <a:xfrm>
            <a:off x="90389" y="5229200"/>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2800">
                <a:solidFill>
                  <a:schemeClr val="tx1">
                    <a:lumMod val="65000"/>
                    <a:lumOff val="35000"/>
                  </a:schemeClr>
                </a:solidFill>
              </a:rPr>
              <a:t>Sinabi ni Moises ang utos ng Diyos sa hari ng Ehipto, si Paraon. “Ito ang sabi ng Panginoon: Pabayaan mong yumaon ang aking mga tao, upang sambahin nila ako.”</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4000">
                <a:solidFill>
                  <a:srgbClr val="FF0000"/>
                </a:solidFill>
              </a:rPr>
              <a:t>Aralin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3876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808582"/>
            <a:ext cx="8208912" cy="353943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3200">
                <a:solidFill>
                  <a:schemeClr val="tx1">
                    <a:lumMod val="65000"/>
                    <a:lumOff val="35000"/>
                  </a:schemeClr>
                </a:solidFill>
              </a:rPr>
              <a:t>Dininig ng Diyos ang lahat ng panalangin ni Hannah, naalala siya at sinagot ito nang buo.</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fil" altLang="ko-KR" sz="3200">
                <a:solidFill>
                  <a:schemeClr val="tx1">
                    <a:lumMod val="65000"/>
                    <a:lumOff val="35000"/>
                  </a:schemeClr>
                </a:solidFill>
              </a:rPr>
              <a:t>Nakikinig ang Diyos sa lahat ng ating panalangin.</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fil" altLang="ko-KR" sz="3200">
                <a:solidFill>
                  <a:schemeClr val="tx1">
                    <a:lumMod val="65000"/>
                    <a:lumOff val="35000"/>
                  </a:schemeClr>
                </a:solidFill>
              </a:rPr>
              <a:t>Samakatuwid, dapat tayong manalangin</a:t>
            </a:r>
          </a:p>
          <a:p>
            <a:pPr xmlns:a="http://schemas.openxmlformats.org/drawingml/2006/main" algn="ctr"/>
            <a:r xmlns:a="http://schemas.openxmlformats.org/drawingml/2006/main">
              <a:rPr lang="fil" altLang="ko-KR" sz="3200">
                <a:solidFill>
                  <a:schemeClr val="tx1">
                    <a:lumMod val="65000"/>
                    <a:lumOff val="35000"/>
                  </a:schemeClr>
                </a:solidFill>
              </a:rPr>
              <a:t>seryoso at tapat.</a:t>
            </a:r>
          </a:p>
        </p:txBody>
      </p:sp>
    </p:spTree>
    <p:extLst>
      <p:ext uri="{BB962C8B-B14F-4D97-AF65-F5344CB8AC3E}">
        <p14:creationId xmlns:p14="http://schemas.microsoft.com/office/powerpoint/2010/main" val="2530000763"/>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7675" y="23753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3200"/>
              <a:t>Diyos?</a:t>
            </a:r>
            <a:r xmlns:a="http://schemas.openxmlformats.org/drawingml/2006/main">
              <a:rPr lang="fi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3600">
                <a:solidFill>
                  <a:srgbClr val="C00000"/>
                </a:solidFill>
              </a:rPr>
              <a:t>Diyos..</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3600">
                <a:solidFill>
                  <a:schemeClr val="tx1">
                    <a:lumMod val="65000"/>
                    <a:lumOff val="35000"/>
                  </a:schemeClr>
                </a:solidFill>
              </a:rPr>
              <a:t>Dininig ng Diyos ang aming panalangin at tapat na tumugon.</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203778606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4000">
                <a:solidFill>
                  <a:srgbClr val="FF0000"/>
                </a:solidFill>
              </a:rPr>
              <a:t>ngayong araw</a:t>
            </a:r>
            <a:r xmlns:a="http://schemas.openxmlformats.org/drawingml/2006/main">
              <a:rPr lang="fil" altLang="en-US" sz="4000">
                <a:solidFill>
                  <a:srgbClr val="FF0000"/>
                </a:solidFill>
              </a:rPr>
              <a:t> </a:t>
            </a:r>
            <a:r xmlns:a="http://schemas.openxmlformats.org/drawingml/2006/main">
              <a:rPr lang="fil" altLang="ko-KR" sz="4000">
                <a:solidFill>
                  <a:srgbClr val="FF0000"/>
                </a:solidFill>
              </a:rPr>
              <a:t>Pagsusulit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3600">
                <a:solidFill>
                  <a:schemeClr val="tx1">
                    <a:lumMod val="65000"/>
                    <a:lumOff val="35000"/>
                  </a:schemeClr>
                </a:solidFill>
              </a:rPr>
              <a:t>Bakit malungkot si Hannah?</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en-US" sz="2800">
                <a:solidFill>
                  <a:schemeClr val="tx1">
                    <a:lumMod val="65000"/>
                    <a:lumOff val="35000"/>
                  </a:schemeClr>
                </a:solidFill>
              </a:rPr>
              <a:t>① </a:t>
            </a:r>
            <a:r xmlns:a="http://schemas.openxmlformats.org/drawingml/2006/main">
              <a:rPr lang="fil" altLang="ko-KR" sz="2800">
                <a:solidFill>
                  <a:schemeClr val="tx1">
                    <a:lumMod val="65000"/>
                    <a:lumOff val="35000"/>
                  </a:schemeClr>
                </a:solidFill>
              </a:rPr>
              <a:t>dahil sa pananakit ng tiyan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en-US" sz="2800">
                <a:solidFill>
                  <a:schemeClr val="tx1">
                    <a:lumMod val="65000"/>
                    <a:lumOff val="35000"/>
                  </a:schemeClr>
                </a:solidFill>
              </a:rPr>
              <a:t>② </a:t>
            </a:r>
            <a:r xmlns:a="http://schemas.openxmlformats.org/drawingml/2006/main">
              <a:rPr lang="fil" altLang="ko-KR" sz="2800">
                <a:solidFill>
                  <a:schemeClr val="tx1">
                    <a:lumMod val="65000"/>
                    <a:lumOff val="35000"/>
                  </a:schemeClr>
                </a:solidFill>
              </a:rPr>
              <a:t>dahil walang pera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en-US" sz="2800">
                <a:solidFill>
                  <a:schemeClr val="tx1">
                    <a:lumMod val="65000"/>
                    <a:lumOff val="35000"/>
                  </a:schemeClr>
                </a:solidFill>
              </a:rPr>
              <a:t>③ </a:t>
            </a:r>
            <a:r xmlns:a="http://schemas.openxmlformats.org/drawingml/2006/main">
              <a:rPr lang="fil" altLang="ko-KR" sz="2800">
                <a:solidFill>
                  <a:schemeClr val="tx1">
                    <a:lumMod val="65000"/>
                    <a:lumOff val="35000"/>
                  </a:schemeClr>
                </a:solidFill>
              </a:rPr>
              <a:t>dahil walang anak</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en-US" sz="2800">
                <a:solidFill>
                  <a:schemeClr val="tx1">
                    <a:lumMod val="65000"/>
                    <a:lumOff val="35000"/>
                  </a:schemeClr>
                </a:solidFill>
              </a:rPr>
              <a:t>④ </a:t>
            </a:r>
            <a:r xmlns:a="http://schemas.openxmlformats.org/drawingml/2006/main">
              <a:rPr lang="fil" altLang="ko-KR" sz="2800">
                <a:solidFill>
                  <a:schemeClr val="tx1">
                    <a:lumMod val="65000"/>
                    <a:lumOff val="35000"/>
                  </a:schemeClr>
                </a:solidFill>
              </a:rPr>
              <a:t>dahil pangit siya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en-US" sz="2800">
                <a:solidFill>
                  <a:srgbClr val="FF0000"/>
                </a:solidFill>
              </a:rPr>
              <a:t>③ </a:t>
            </a:r>
            <a:r xmlns:a="http://schemas.openxmlformats.org/drawingml/2006/main">
              <a:rPr lang="fil" altLang="ko-KR" sz="2800">
                <a:solidFill>
                  <a:srgbClr val="FF0000"/>
                </a:solidFill>
              </a:rPr>
              <a:t>dahil walang anak</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8684400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4000">
                <a:solidFill>
                  <a:srgbClr val="FF0000"/>
                </a:solidFill>
              </a:rPr>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3600">
                <a:solidFill>
                  <a:schemeClr val="tx1">
                    <a:lumMod val="65000"/>
                    <a:lumOff val="35000"/>
                  </a:schemeClr>
                </a:solidFill>
              </a:rPr>
              <a:t>At ang batang si Samuel ay patuloy na lumaki sa pangangatawan at kinalulugdan ng Panginoon at ng mga tao.</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il" altLang="ko-KR" sz="2800">
                <a:solidFill>
                  <a:schemeClr val="tx1">
                    <a:lumMod val="65000"/>
                    <a:lumOff val="35000"/>
                  </a:schemeClr>
                </a:solidFill>
              </a:rPr>
              <a:t>1 Samuel</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4155876549"/>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31236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b="1">
                <a:solidFill>
                  <a:schemeClr val="tx1">
                    <a:lumMod val="50000"/>
                    <a:lumOff val="50000"/>
                  </a:schemeClr>
                </a:solidFill>
              </a:rPr>
              <a:t>Hindi.</a:t>
            </a:r>
            <a:r xmlns:a="http://schemas.openxmlformats.org/drawingml/2006/main">
              <a:rPr lang="fil" altLang="en-US" b="1">
                <a:solidFill>
                  <a:schemeClr val="tx1">
                    <a:lumMod val="50000"/>
                    <a:lumOff val="50000"/>
                  </a:schemeClr>
                </a:solidFill>
              </a:rPr>
              <a:t> </a:t>
            </a:r>
            <a:r xmlns:a="http://schemas.openxmlformats.org/drawingml/2006/main">
              <a:rPr lang="fil" altLang="ko-KR" b="1">
                <a:solidFill>
                  <a:schemeClr val="tx1">
                    <a:lumMod val="50000"/>
                    <a:lumOff val="50000"/>
                  </a:schemeClr>
                </a:solidFill>
              </a:rPr>
              <a:t>29 Ang Salita ng 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1236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4400"/>
              <a:t>Haring Saul, Ang Unang Hari ng Israel</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2293804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4000">
                <a:solidFill>
                  <a:srgbClr val="FF0000"/>
                </a:solidFill>
              </a:rPr>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3600">
                <a:solidFill>
                  <a:schemeClr val="tx1">
                    <a:lumMod val="65000"/>
                    <a:lumOff val="35000"/>
                  </a:schemeClr>
                </a:solidFill>
              </a:rPr>
              <a:t>Sumagot ang Panginoon, "Makinig sa kanila at bigyan sila ng isang hari." Nang magkagayo'y sinabi ni Samuel sa mga lalake ng Israel, Bumalik ang bawa't isa sa kaniyang bayan.</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il" altLang="ko-KR" sz="2800">
                <a:solidFill>
                  <a:schemeClr val="tx1">
                    <a:lumMod val="65000"/>
                    <a:lumOff val="35000"/>
                  </a:schemeClr>
                </a:solidFill>
              </a:rPr>
              <a:t>1 Samuel</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159858032"/>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85"/>
            <a:ext cx="8183323" cy="5785616"/>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2800">
                <a:solidFill>
                  <a:schemeClr val="tx1">
                    <a:lumMod val="65000"/>
                    <a:lumOff val="35000"/>
                  </a:schemeClr>
                </a:solidFill>
              </a:rPr>
              <a:t>"Kailangan natin ng hari!" Hiniling ng mga Israelita na bigyan sila ng isang hari para kay Samuel.</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698221010"/>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4" y="0"/>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2800">
                <a:solidFill>
                  <a:schemeClr val="tx1">
                    <a:lumMod val="65000"/>
                    <a:lumOff val="35000"/>
                  </a:schemeClr>
                </a:solidFill>
              </a:rPr>
              <a:t>“Bibigyan ko sila ng hari gaya ng kanilang hiniling.” Sagot ng Diyos kay Samuel.</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1077991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 y="0"/>
            <a:ext cx="9144451" cy="5805264"/>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2800">
                <a:solidFill>
                  <a:schemeClr val="tx1">
                    <a:lumMod val="65000"/>
                    <a:lumOff val="35000"/>
                  </a:schemeClr>
                </a:solidFill>
              </a:rPr>
              <a:t>Ipinadala ng Diyos si Saul kay Samuel. Hinayaan ng Diyos si Samuel na magbuhos ng langis sa kanyang ulo upang maging hari ng Israel.</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740023618"/>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2800">
                <a:solidFill>
                  <a:schemeClr val="tx1">
                    <a:lumMod val="65000"/>
                    <a:lumOff val="35000"/>
                  </a:schemeClr>
                </a:solidFill>
              </a:rPr>
              <a:t>"Ito ang ating pinuno, si Saul." Ipinaalam ni Samuel sa mga Israelita na hinirang ng Diyos si Saul bilang pinuno ng Israel.</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80530" y="-171400"/>
            <a:ext cx="9505055" cy="6048672"/>
          </a:xfrm>
          <a:prstGeom prst="rect">
            <a:avLst/>
          </a:prstGeom>
        </p:spPr>
      </p:pic>
    </p:spTree>
    <p:extLst>
      <p:ext uri="{BB962C8B-B14F-4D97-AF65-F5344CB8AC3E}">
        <p14:creationId xmlns:p14="http://schemas.microsoft.com/office/powerpoint/2010/main" val="9543592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2800">
                <a:solidFill>
                  <a:schemeClr val="tx1">
                    <a:lumMod val="65000"/>
                    <a:lumOff val="35000"/>
                  </a:schemeClr>
                </a:solidFill>
              </a:rPr>
              <a:t>“Hindi pwede! Sino ang Diyos? Ako ay isang diyos" napakalakas na pagtanggi ni Faraon.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661248"/>
          </a:xfrm>
          <a:prstGeom prst="rect">
            <a:avLst/>
          </a:prstGeom>
        </p:spPr>
      </p:pic>
      <p:sp>
        <p:nvSpPr>
          <p:cNvPr id="5" name="TextBox 4"/>
          <p:cNvSpPr txBox="1"/>
          <p:nvPr/>
        </p:nvSpPr>
        <p:spPr>
          <a:xfrm>
            <a:off x="73274" y="566124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2400">
                <a:solidFill>
                  <a:schemeClr val="tx1">
                    <a:lumMod val="65000"/>
                    <a:lumOff val="35000"/>
                  </a:schemeClr>
                </a:solidFill>
              </a:rPr>
              <a:t>Noong una, pinangunahan ni Saul ang mga Israelita nang matapat sa pagsunod sa kalooban ng Diyos. Gayunpaman, siya ay naging isang masamang hari na nagtaksil sa kalooban ng Diyos dahil sa kanyang pagmamataas at pagmamalaki.</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117763112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45204" y="19652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4000">
                <a:solidFill>
                  <a:srgbClr val="FF0000"/>
                </a:solidFill>
              </a:rPr>
              <a:t>Aralin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2911" y="6807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76368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3600">
                <a:solidFill>
                  <a:schemeClr val="tx1">
                    <a:lumMod val="65000"/>
                    <a:lumOff val="35000"/>
                  </a:schemeClr>
                </a:solidFill>
              </a:rPr>
              <a:t>Noong una ay mapagpakumbaba si Saul.</a:t>
            </a:r>
          </a:p>
          <a:p>
            <a:pPr xmlns:a="http://schemas.openxmlformats.org/drawingml/2006/main" algn="ctr"/>
            <a:r xmlns:a="http://schemas.openxmlformats.org/drawingml/2006/main">
              <a:rPr lang="fil" altLang="ko-KR" sz="3600">
                <a:solidFill>
                  <a:schemeClr val="tx1">
                    <a:lumMod val="65000"/>
                    <a:lumOff val="35000"/>
                  </a:schemeClr>
                </a:solidFill>
              </a:rPr>
              <a:t>Gayunpaman, pagkatapos niyang maging hari,</a:t>
            </a:r>
          </a:p>
          <a:p>
            <a:pPr xmlns:a="http://schemas.openxmlformats.org/drawingml/2006/main" algn="ctr"/>
            <a:r xmlns:a="http://schemas.openxmlformats.org/drawingml/2006/main">
              <a:rPr lang="fil" altLang="ko-KR" sz="3600">
                <a:solidFill>
                  <a:schemeClr val="tx1">
                    <a:lumMod val="65000"/>
                    <a:lumOff val="35000"/>
                  </a:schemeClr>
                </a:solidFill>
              </a:rPr>
              <a:t>hindi na niya sinunod ang kalooban ng Diyos.</a:t>
            </a:r>
          </a:p>
          <a:p>
            <a:pPr xmlns:a="http://schemas.openxmlformats.org/drawingml/2006/main" algn="ctr"/>
            <a:r xmlns:a="http://schemas.openxmlformats.org/drawingml/2006/main">
              <a:rPr lang="fil" altLang="ko-KR" sz="3600">
                <a:solidFill>
                  <a:schemeClr val="tx1">
                    <a:lumMod val="65000"/>
                    <a:lumOff val="35000"/>
                  </a:schemeClr>
                </a:solidFill>
              </a:rPr>
              <a:t>Siya ay naging mayabang at gahaman.</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fil" altLang="ko-KR" sz="3600">
                <a:solidFill>
                  <a:schemeClr val="tx1">
                    <a:lumMod val="65000"/>
                    <a:lumOff val="35000"/>
                  </a:schemeClr>
                </a:solidFill>
              </a:rPr>
              <a:t>Kailangan mong patuloy na magpakumbaba kapag itinaas ka ng iyong Amang Diyos.</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716395422"/>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98428"/>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3200"/>
              <a:t>Diyos?</a:t>
            </a:r>
            <a:r xmlns:a="http://schemas.openxmlformats.org/drawingml/2006/main">
              <a:rPr lang="fi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3600">
                <a:solidFill>
                  <a:srgbClr val="C00000"/>
                </a:solidFill>
              </a:rPr>
              <a:t>Diyos..</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3600">
                <a:solidFill>
                  <a:schemeClr val="tx1">
                    <a:lumMod val="65000"/>
                    <a:lumOff val="35000"/>
                  </a:schemeClr>
                </a:solidFill>
              </a:rPr>
              <a:t>Mahal ng Diyos ang mapagpakumbaba,</a:t>
            </a:r>
          </a:p>
          <a:p>
            <a:r xmlns:a="http://schemas.openxmlformats.org/drawingml/2006/main">
              <a:rPr lang="fil" altLang="ko-KR" sz="3600">
                <a:solidFill>
                  <a:schemeClr val="tx1">
                    <a:lumMod val="65000"/>
                    <a:lumOff val="35000"/>
                  </a:schemeClr>
                </a:solidFill>
              </a:rPr>
              <a:t>ngunit tinatanggihan ang mapagmataas.</a:t>
            </a:r>
          </a:p>
        </p:txBody>
      </p:sp>
    </p:spTree>
    <p:extLst>
      <p:ext uri="{BB962C8B-B14F-4D97-AF65-F5344CB8AC3E}">
        <p14:creationId xmlns:p14="http://schemas.microsoft.com/office/powerpoint/2010/main" val="2097935791"/>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4000">
                <a:solidFill>
                  <a:srgbClr val="FF0000"/>
                </a:solidFill>
              </a:rPr>
              <a:t>Quiz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53167" y="676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6036" y="6414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3600">
                <a:solidFill>
                  <a:schemeClr val="tx1">
                    <a:lumMod val="65000"/>
                    <a:lumOff val="35000"/>
                  </a:schemeClr>
                </a:solidFill>
              </a:rPr>
              <a:t>Ano ang itinanong ng mga Israelita kay Samuel?</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en-US" sz="2800">
                <a:solidFill>
                  <a:schemeClr val="tx1">
                    <a:lumMod val="65000"/>
                    <a:lumOff val="35000"/>
                  </a:schemeClr>
                </a:solidFill>
              </a:rPr>
              <a:t>① </a:t>
            </a:r>
            <a:r xmlns:a="http://schemas.openxmlformats.org/drawingml/2006/main">
              <a:rPr lang="fil" altLang="ko-KR" sz="2800">
                <a:solidFill>
                  <a:schemeClr val="tx1">
                    <a:lumMod val="65000"/>
                    <a:lumOff val="35000"/>
                  </a:schemeClr>
                </a:solidFill>
              </a:rPr>
              <a:t>pagkain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59532" y="3501366"/>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en-US" sz="2800">
                <a:solidFill>
                  <a:schemeClr val="tx1">
                    <a:lumMod val="65000"/>
                    <a:lumOff val="35000"/>
                  </a:schemeClr>
                </a:solidFill>
              </a:rPr>
              <a:t>② </a:t>
            </a:r>
            <a:r xmlns:a="http://schemas.openxmlformats.org/drawingml/2006/main">
              <a:rPr lang="fil" altLang="ko-KR" sz="2800">
                <a:solidFill>
                  <a:schemeClr val="tx1">
                    <a:lumMod val="65000"/>
                    <a:lumOff val="35000"/>
                  </a:schemeClr>
                </a:solidFill>
              </a:rPr>
              <a:t>hari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en-US" sz="2800">
                <a:solidFill>
                  <a:schemeClr val="tx1">
                    <a:lumMod val="65000"/>
                    <a:lumOff val="35000"/>
                  </a:schemeClr>
                </a:solidFill>
              </a:rPr>
              <a:t>③ </a:t>
            </a:r>
            <a:r xmlns:a="http://schemas.openxmlformats.org/drawingml/2006/main">
              <a:rPr lang="fil" altLang="ko-KR" sz="2800">
                <a:solidFill>
                  <a:schemeClr val="tx1">
                    <a:lumMod val="65000"/>
                    <a:lumOff val="35000"/>
                  </a:schemeClr>
                </a:solidFill>
              </a:rPr>
              <a:t>Ang Salita ng Diyos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en-US" sz="2800">
                <a:solidFill>
                  <a:schemeClr val="tx1">
                    <a:lumMod val="65000"/>
                    <a:lumOff val="35000"/>
                  </a:schemeClr>
                </a:solidFill>
              </a:rPr>
              <a:t>④ </a:t>
            </a:r>
            <a:r xmlns:a="http://schemas.openxmlformats.org/drawingml/2006/main">
              <a:rPr lang="fil" altLang="ko-KR" sz="2800">
                <a:solidFill>
                  <a:schemeClr val="tx1">
                    <a:lumMod val="65000"/>
                    <a:lumOff val="35000"/>
                  </a:schemeClr>
                </a:solidFill>
              </a:rPr>
              <a:t>bahay</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66935" y="350268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en-US" sz="2800">
                <a:solidFill>
                  <a:srgbClr val="FF0000"/>
                </a:solidFill>
              </a:rPr>
              <a:t>② </a:t>
            </a:r>
            <a:r xmlns:a="http://schemas.openxmlformats.org/drawingml/2006/main">
              <a:rPr lang="fil" altLang="ko-KR" sz="2800">
                <a:solidFill>
                  <a:srgbClr val="FF0000"/>
                </a:solidFill>
              </a:rPr>
              <a:t>hari</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1013534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4000">
                <a:solidFill>
                  <a:srgbClr val="FF0000"/>
                </a:solidFill>
              </a:rPr>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3600">
                <a:solidFill>
                  <a:schemeClr val="tx1">
                    <a:lumMod val="65000"/>
                    <a:lumOff val="35000"/>
                  </a:schemeClr>
                </a:solidFill>
              </a:rPr>
              <a:t>Sumagot ang Panginoon, "Makinig sa kanila at bigyan sila ng isang hari." Nang magkagayo'y sinabi ni Samuel sa mga lalake ng Israel, Bumalik ang bawa't isa sa kaniyang bayan.</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il" altLang="ko-KR" sz="2800">
                <a:solidFill>
                  <a:schemeClr val="tx1">
                    <a:lumMod val="65000"/>
                    <a:lumOff val="35000"/>
                  </a:schemeClr>
                </a:solidFill>
              </a:rPr>
              <a:t>1 Samuel</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9745445"/>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b="1">
                <a:solidFill>
                  <a:schemeClr val="tx1">
                    <a:lumMod val="50000"/>
                    <a:lumOff val="50000"/>
                  </a:schemeClr>
                </a:solidFill>
              </a:rPr>
              <a:t>Hindi.</a:t>
            </a:r>
            <a:r xmlns:a="http://schemas.openxmlformats.org/drawingml/2006/main">
              <a:rPr lang="fil" altLang="en-US" b="1">
                <a:solidFill>
                  <a:schemeClr val="tx1">
                    <a:lumMod val="50000"/>
                    <a:lumOff val="50000"/>
                  </a:schemeClr>
                </a:solidFill>
              </a:rPr>
              <a:t> </a:t>
            </a:r>
            <a:r xmlns:a="http://schemas.openxmlformats.org/drawingml/2006/main">
              <a:rPr lang="fil" altLang="ko-KR" b="1">
                <a:solidFill>
                  <a:schemeClr val="tx1">
                    <a:lumMod val="50000"/>
                    <a:lumOff val="50000"/>
                  </a:schemeClr>
                </a:solidFill>
              </a:rPr>
              <a:t>30 Ang Salita ng 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55454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4000"/>
              <a:t>Young Boy, David Na pumatay kay Goliath</a:t>
            </a:r>
            <a:r xmlns:a="http://schemas.openxmlformats.org/drawingml/2006/main">
              <a:rPr lang="fil" altLang="en-US" sz="4000"/>
              <a:t> </a:t>
            </a:r>
            <a:endParaRPr xmlns:a="http://schemas.openxmlformats.org/drawingml/2006/main" lang="en-US" altLang="ko-KR" sz="4000"/>
          </a:p>
          <a:p>
            <a:pPr algn="ctr"/>
            <a:endParaRPr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110" y="1201791"/>
            <a:ext cx="5075890" cy="4967048"/>
          </a:xfrm>
          <a:prstGeom prst="rect">
            <a:avLst/>
          </a:prstGeom>
        </p:spPr>
      </p:pic>
    </p:spTree>
    <p:extLst>
      <p:ext uri="{BB962C8B-B14F-4D97-AF65-F5344CB8AC3E}">
        <p14:creationId xmlns:p14="http://schemas.microsoft.com/office/powerpoint/2010/main" val="187032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4000">
                <a:solidFill>
                  <a:srgbClr val="FF0000"/>
                </a:solidFill>
              </a:rPr>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3600">
                <a:solidFill>
                  <a:schemeClr val="tx1">
                    <a:lumMod val="65000"/>
                    <a:lumOff val="35000"/>
                  </a:schemeClr>
                </a:solidFill>
              </a:rPr>
              <a:t>Sinabi ni David sa Filisteo, "Ikaw ay pumarito laban sa akin na may tabak at sibat at sibat, ngunit ako'y lumalaban sa iyo sa pangalan ng Panginoong Makapangyarihan sa lahat, ang Diyos ng mga hukbo ng Israel, na iyong hinamon.</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il" altLang="ko-KR" sz="2800">
                <a:solidFill>
                  <a:schemeClr val="tx1">
                    <a:lumMod val="65000"/>
                    <a:lumOff val="35000"/>
                  </a:schemeClr>
                </a:solidFill>
              </a:rPr>
              <a:t>1 Samuel</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55172561"/>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2500">
                <a:solidFill>
                  <a:schemeClr val="tx1">
                    <a:lumMod val="65000"/>
                    <a:lumOff val="35000"/>
                  </a:schemeClr>
                </a:solidFill>
              </a:rPr>
              <a:t>May isang higanteng kawal na tinatawag na Goliat sa kampo ng mga Filisteo. Ininsulto niya ang pangalan ng Diyos sa pagsisimula ng away.</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96" y="-1531"/>
            <a:ext cx="8299301" cy="5878803"/>
          </a:xfrm>
          <a:prstGeom prst="rect">
            <a:avLst/>
          </a:prstGeom>
        </p:spPr>
      </p:pic>
    </p:spTree>
    <p:extLst>
      <p:ext uri="{BB962C8B-B14F-4D97-AF65-F5344CB8AC3E}">
        <p14:creationId xmlns:p14="http://schemas.microsoft.com/office/powerpoint/2010/main" val="54398381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657671"/>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2400">
                <a:solidFill>
                  <a:schemeClr val="tx1">
                    <a:lumMod val="65000"/>
                    <a:lumOff val="35000"/>
                  </a:schemeClr>
                </a:solidFill>
              </a:rPr>
              <a:t>Walang nangahas na lumaban sa kanya dahil sa pananakot sa kanya.</a:t>
            </a:r>
          </a:p>
          <a:p>
            <a:r xmlns:a="http://schemas.openxmlformats.org/drawingml/2006/main">
              <a:rPr lang="fil" altLang="ko-KR" sz="2400">
                <a:solidFill>
                  <a:schemeClr val="tx1">
                    <a:lumMod val="65000"/>
                    <a:lumOff val="35000"/>
                  </a:schemeClr>
                </a:solidFill>
              </a:rPr>
              <a:t>Noong panahong iyon, bata pa, sinabi ni David kay haring Saul, "Ako ay pupunta at lalaban sa kanya."</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0"/>
            <a:ext cx="8316416" cy="5517232"/>
          </a:xfrm>
          <a:prstGeom prst="rect">
            <a:avLst/>
          </a:prstGeom>
        </p:spPr>
      </p:pic>
    </p:spTree>
    <p:extLst>
      <p:ext uri="{BB962C8B-B14F-4D97-AF65-F5344CB8AC3E}">
        <p14:creationId xmlns:p14="http://schemas.microsoft.com/office/powerpoint/2010/main" val="4018256506"/>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2800">
                <a:solidFill>
                  <a:schemeClr val="tx1">
                    <a:lumMod val="65000"/>
                    <a:lumOff val="35000"/>
                  </a:schemeClr>
                </a:solidFill>
              </a:rPr>
              <a:t>'Kaya ko siyang talunin kung kasama ko ang Diyos.'</a:t>
            </a:r>
          </a:p>
          <a:p>
            <a:r xmlns:a="http://schemas.openxmlformats.org/drawingml/2006/main">
              <a:rPr lang="fil" altLang="ko-KR" sz="2800">
                <a:solidFill>
                  <a:schemeClr val="tx1">
                    <a:lumMod val="65000"/>
                    <a:lumOff val="35000"/>
                  </a:schemeClr>
                </a:solidFill>
              </a:rPr>
              <a:t>Lumapit si David kay Goliath na may dalang limang makinis na bato.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57" y="116632"/>
            <a:ext cx="7939268" cy="5760640"/>
          </a:xfrm>
          <a:prstGeom prst="rect">
            <a:avLst/>
          </a:prstGeom>
        </p:spPr>
      </p:pic>
    </p:spTree>
    <p:extLst>
      <p:ext uri="{BB962C8B-B14F-4D97-AF65-F5344CB8AC3E}">
        <p14:creationId xmlns:p14="http://schemas.microsoft.com/office/powerpoint/2010/main" val="41347320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211639" cy="5805264"/>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2800">
                <a:solidFill>
                  <a:schemeClr val="tx1">
                    <a:lumMod val="65000"/>
                    <a:lumOff val="35000"/>
                  </a:schemeClr>
                </a:solidFill>
              </a:rPr>
              <a:t>Nanalangin si Moises sa Diyos. "Panginoon, mangyaring ipaalam sa akin kung ano ang iyong gagawin mula ngayon."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805264"/>
            <a:ext cx="9054634"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2500">
                <a:solidFill>
                  <a:schemeClr val="tx1">
                    <a:lumMod val="65000"/>
                    <a:lumOff val="35000"/>
                  </a:schemeClr>
                </a:solidFill>
              </a:rPr>
              <a:t>Sinabi ni David kay Goliath na dumating laban sa kanya na may tabak at sibat. “Ako ay lumalaban sa iyo sa pangalan ng Panginoong Diyos!”</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90962"/>
            <a:ext cx="7956376" cy="5428243"/>
          </a:xfrm>
          <a:prstGeom prst="rect">
            <a:avLst/>
          </a:prstGeom>
        </p:spPr>
      </p:pic>
    </p:spTree>
    <p:extLst>
      <p:ext uri="{BB962C8B-B14F-4D97-AF65-F5344CB8AC3E}">
        <p14:creationId xmlns:p14="http://schemas.microsoft.com/office/powerpoint/2010/main" val="378525555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2600">
                <a:solidFill>
                  <a:schemeClr val="tx1">
                    <a:lumMod val="65000"/>
                    <a:lumOff val="35000"/>
                  </a:schemeClr>
                </a:solidFill>
              </a:rPr>
              <a:t>Nagbato si David at tinamaan si Goliat sa kanyang noo.</a:t>
            </a:r>
          </a:p>
          <a:p>
            <a:r xmlns:a="http://schemas.openxmlformats.org/drawingml/2006/main">
              <a:rPr lang="fil" altLang="ko-KR" sz="2600">
                <a:solidFill>
                  <a:schemeClr val="tx1">
                    <a:lumMod val="65000"/>
                    <a:lumOff val="35000"/>
                  </a:schemeClr>
                </a:solidFill>
              </a:rPr>
              <a:t>Nagtagumpay si David sa labanang ito sa tulong ng Diyos.</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4" y="0"/>
            <a:ext cx="9144000" cy="5805264"/>
          </a:xfrm>
          <a:prstGeom prst="rect">
            <a:avLst/>
          </a:prstGeom>
        </p:spPr>
      </p:pic>
    </p:spTree>
    <p:extLst>
      <p:ext uri="{BB962C8B-B14F-4D97-AF65-F5344CB8AC3E}">
        <p14:creationId xmlns:p14="http://schemas.microsoft.com/office/powerpoint/2010/main" val="691559526"/>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4000">
                <a:solidFill>
                  <a:srgbClr val="FF0000"/>
                </a:solidFill>
              </a:rPr>
              <a:t>Ngayong Aralin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0313" y="10902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245" y="9712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3200">
                <a:solidFill>
                  <a:schemeClr val="tx1">
                    <a:lumMod val="65000"/>
                    <a:lumOff val="35000"/>
                  </a:schemeClr>
                </a:solidFill>
              </a:rPr>
              <a:t>Natakot ang mga sundalo ng Israel</a:t>
            </a:r>
            <a:r xmlns:a="http://schemas.openxmlformats.org/drawingml/2006/main">
              <a:rPr lang="fil" altLang="en-US" sz="3200">
                <a:solidFill>
                  <a:schemeClr val="tx1">
                    <a:lumMod val="65000"/>
                    <a:lumOff val="35000"/>
                  </a:schemeClr>
                </a:solidFill>
              </a:rPr>
              <a:t> </a:t>
            </a:r>
            <a:r xmlns:a="http://schemas.openxmlformats.org/drawingml/2006/main">
              <a:rPr lang="fil" altLang="ko-KR" sz="3200">
                <a:solidFill>
                  <a:schemeClr val="tx1">
                    <a:lumMod val="65000"/>
                    <a:lumOff val="35000"/>
                  </a:schemeClr>
                </a:solidFill>
              </a:rPr>
              <a:t>ng higanteng si Goliath. Natakot sila sa kanya.</a:t>
            </a:r>
          </a:p>
          <a:p>
            <a:pPr xmlns:a="http://schemas.openxmlformats.org/drawingml/2006/main" algn="ctr"/>
            <a:r xmlns:a="http://schemas.openxmlformats.org/drawingml/2006/main">
              <a:rPr lang="fil" altLang="ko-KR" sz="3200">
                <a:solidFill>
                  <a:schemeClr val="tx1">
                    <a:lumMod val="65000"/>
                    <a:lumOff val="35000"/>
                  </a:schemeClr>
                </a:solidFill>
              </a:rPr>
              <a:t>Gayunpaman, si David, na naniniwala sa proteksyon ng Diyos, ay nakipaglaban sa kanya nang buong tapang at natalo siya.</a:t>
            </a:r>
          </a:p>
          <a:p>
            <a:pPr xmlns:a="http://schemas.openxmlformats.org/drawingml/2006/main" algn="ctr"/>
            <a:r xmlns:a="http://schemas.openxmlformats.org/drawingml/2006/main">
              <a:rPr lang="fil" altLang="ko-KR" sz="3200">
                <a:solidFill>
                  <a:schemeClr val="tx1">
                    <a:lumMod val="65000"/>
                    <a:lumOff val="35000"/>
                  </a:schemeClr>
                </a:solidFill>
              </a:rPr>
              <a:t>Dapat tayong maniwala na laging pinoprotektahan tayo ng Diyos. Maaari tayong magkaroon ng lakas ng loob sa pamamagitan ng paniniwalang poprotektahan tayo ng Diyos sa anumang pagkakataon.</a:t>
            </a:r>
          </a:p>
          <a:p>
            <a:pPr xmlns:a="http://schemas.openxmlformats.org/drawingml/2006/main" algn="ctr"/>
            <a:r xmlns:a="http://schemas.openxmlformats.org/drawingml/2006/main">
              <a:rPr lang="fil" altLang="ko-KR" sz="3200">
                <a:solidFill>
                  <a:schemeClr val="tx1">
                    <a:lumMod val="65000"/>
                    <a:lumOff val="35000"/>
                  </a:schemeClr>
                </a:solidFill>
              </a:rPr>
              <a:t>Ang lakas ng loob na nagmumula sa paniniwala sa Diyos ay kayang pagtagumpayan ang anumang takot.</a:t>
            </a:r>
          </a:p>
        </p:txBody>
      </p:sp>
    </p:spTree>
    <p:extLst>
      <p:ext uri="{BB962C8B-B14F-4D97-AF65-F5344CB8AC3E}">
        <p14:creationId xmlns:p14="http://schemas.microsoft.com/office/powerpoint/2010/main" val="1323667482"/>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1418"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3200"/>
              <a:t>Diyos?</a:t>
            </a:r>
            <a:r xmlns:a="http://schemas.openxmlformats.org/drawingml/2006/main">
              <a:rPr lang="fi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4224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68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3600">
                <a:solidFill>
                  <a:srgbClr val="C00000"/>
                </a:solidFill>
              </a:rPr>
              <a:t>Diyos..</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3600">
                <a:solidFill>
                  <a:schemeClr val="tx1">
                    <a:lumMod val="65000"/>
                    <a:lumOff val="35000"/>
                  </a:schemeClr>
                </a:solidFill>
              </a:rPr>
              <a:t>Ang Diyos ay nagbibigay ng tagumpay sa mga lumalaban para sa Kanya.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880413288"/>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09200" y="218022"/>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4000"/>
              <a:t>Quiz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31" y="627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896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3600">
                <a:solidFill>
                  <a:schemeClr val="tx1">
                    <a:lumMod val="65000"/>
                    <a:lumOff val="35000"/>
                  </a:schemeClr>
                </a:solidFill>
              </a:rPr>
              <a:t>Ano ang ibinato ni David kay Goliath?</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en-US" sz="2800">
                <a:solidFill>
                  <a:schemeClr val="tx1">
                    <a:lumMod val="65000"/>
                    <a:lumOff val="35000"/>
                  </a:schemeClr>
                </a:solidFill>
              </a:rPr>
              <a:t>① </a:t>
            </a:r>
            <a:r xmlns:a="http://schemas.openxmlformats.org/drawingml/2006/main">
              <a:rPr lang="fil" altLang="ko-KR" sz="2800">
                <a:solidFill>
                  <a:schemeClr val="tx1">
                    <a:lumMod val="65000"/>
                    <a:lumOff val="35000"/>
                  </a:schemeClr>
                </a:solidFill>
              </a:rPr>
              <a:t>espada</a:t>
            </a: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en-US" sz="2800">
                <a:solidFill>
                  <a:schemeClr val="tx1">
                    <a:lumMod val="65000"/>
                    <a:lumOff val="35000"/>
                  </a:schemeClr>
                </a:solidFill>
              </a:rPr>
              <a:t>② </a:t>
            </a:r>
            <a:r xmlns:a="http://schemas.openxmlformats.org/drawingml/2006/main">
              <a:rPr lang="fil" altLang="ko-KR" sz="2800">
                <a:solidFill>
                  <a:schemeClr val="tx1">
                    <a:lumMod val="65000"/>
                    <a:lumOff val="35000"/>
                  </a:schemeClr>
                </a:solidFill>
              </a:rPr>
              <a:t>sibat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en-US" sz="2800">
                <a:solidFill>
                  <a:schemeClr val="tx1">
                    <a:lumMod val="65000"/>
                    <a:lumOff val="35000"/>
                  </a:schemeClr>
                </a:solidFill>
              </a:rPr>
              <a:t>③ </a:t>
            </a:r>
            <a:r xmlns:a="http://schemas.openxmlformats.org/drawingml/2006/main">
              <a:rPr lang="fil" altLang="ko-KR" sz="2800">
                <a:solidFill>
                  <a:schemeClr val="tx1">
                    <a:lumMod val="65000"/>
                    <a:lumOff val="35000"/>
                  </a:schemeClr>
                </a:solidFill>
              </a:rPr>
              <a:t>bato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en-US" sz="2800">
                <a:solidFill>
                  <a:schemeClr val="tx1">
                    <a:lumMod val="65000"/>
                    <a:lumOff val="35000"/>
                  </a:schemeClr>
                </a:solidFill>
              </a:rPr>
              <a:t>④ </a:t>
            </a:r>
            <a:r xmlns:a="http://schemas.openxmlformats.org/drawingml/2006/main">
              <a:rPr lang="fil" altLang="ko-KR" sz="2800">
                <a:solidFill>
                  <a:schemeClr val="tx1">
                    <a:lumMod val="65000"/>
                    <a:lumOff val="35000"/>
                  </a:schemeClr>
                </a:solidFill>
              </a:rPr>
              <a:t>kalasag</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en-US" sz="2800">
                <a:solidFill>
                  <a:srgbClr val="FF0000"/>
                </a:solidFill>
              </a:rPr>
              <a:t>③ </a:t>
            </a:r>
            <a:r xmlns:a="http://schemas.openxmlformats.org/drawingml/2006/main">
              <a:rPr lang="fil" altLang="ko-KR" sz="2800">
                <a:solidFill>
                  <a:srgbClr val="FF0000"/>
                </a:solidFill>
              </a:rPr>
              <a:t>bato</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7725033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4000">
                <a:solidFill>
                  <a:srgbClr val="FF0000"/>
                </a:solidFill>
              </a:rPr>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3600">
                <a:solidFill>
                  <a:schemeClr val="tx1">
                    <a:lumMod val="65000"/>
                    <a:lumOff val="35000"/>
                  </a:schemeClr>
                </a:solidFill>
              </a:rPr>
              <a:t>Sinabi ni David sa Filisteo, "Ikaw ay pumarito laban sa akin na may tabak at sibat at sibat, ngunit ako'y lumalaban sa iyo sa pangalan ng Panginoong Makapangyarihan sa lahat, ang Diyos ng mga hukbo ng Israel, na iyong hinamon.</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il" altLang="ko-KR" sz="2800">
                <a:solidFill>
                  <a:schemeClr val="tx1">
                    <a:lumMod val="65000"/>
                    <a:lumOff val="35000"/>
                  </a:schemeClr>
                </a:solidFill>
              </a:rPr>
              <a:t>1 Samuel</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8710274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6" y="-14569"/>
            <a:ext cx="8232247" cy="5171761"/>
          </a:xfrm>
          <a:prstGeom prst="rect">
            <a:avLst/>
          </a:prstGeom>
        </p:spPr>
      </p:pic>
      <p:sp>
        <p:nvSpPr>
          <p:cNvPr id="4" name="TextBox 3"/>
          <p:cNvSpPr txBox="1"/>
          <p:nvPr/>
        </p:nvSpPr>
        <p:spPr>
          <a:xfrm>
            <a:off x="89366" y="5373216"/>
            <a:ext cx="9054634" cy="13388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2700">
                <a:solidFill>
                  <a:schemeClr val="tx1">
                    <a:lumMod val="65000"/>
                    <a:lumOff val="35000"/>
                  </a:schemeClr>
                </a:solidFill>
              </a:rPr>
              <a:t>Pinabagsak ng Diyos ang sampung kapahamakan sa buong lupain ng Ehipto. Nakilala ng mga taga-Ehipto at ni Paraon kung sino ang tunay na Diyos.</a:t>
            </a:r>
            <a:endParaRPr xmlns:a="http://schemas.openxmlformats.org/drawingml/2006/main" lang="ko-KR" altLang="en-US" sz="27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3"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2800">
                <a:solidFill>
                  <a:schemeClr val="tx1">
                    <a:lumMod val="65000"/>
                    <a:lumOff val="35000"/>
                  </a:schemeClr>
                </a:solidFill>
              </a:rPr>
              <a:t>“Moises, umalis ka sa Ehipto kasama ang lahat ng iyong mga Israelita ngayon din.” Walang choice si Faraon kundi pabayaan sila.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4000">
                <a:solidFill>
                  <a:srgbClr val="FF0000"/>
                </a:solidFill>
              </a:rPr>
              <a:t>Aralin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51126" y="544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41136" y="878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3600">
                <a:solidFill>
                  <a:schemeClr val="tx1">
                    <a:lumMod val="65000"/>
                    <a:lumOff val="35000"/>
                  </a:schemeClr>
                </a:solidFill>
              </a:rPr>
              <a:t>Naisip ni Faraon na siya ang pinakamalakas sa pagwawalang-bahala sa Diyos.</a:t>
            </a:r>
            <a:r xmlns:a="http://schemas.openxmlformats.org/drawingml/2006/main">
              <a:rPr lang="fil"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a:p>
            <a:pPr xmlns:a="http://schemas.openxmlformats.org/drawingml/2006/main" algn="ctr"/>
            <a:r xmlns:a="http://schemas.openxmlformats.org/drawingml/2006/main">
              <a:rPr lang="fil" altLang="ko-KR" sz="3600">
                <a:solidFill>
                  <a:schemeClr val="tx1">
                    <a:lumMod val="65000"/>
                    <a:lumOff val="35000"/>
                  </a:schemeClr>
                </a:solidFill>
              </a:rPr>
              <a:t>Kaya, kailangan niyang mapasailalim sa malalaking sakuna.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fil" altLang="ko-KR" sz="3600">
                <a:solidFill>
                  <a:schemeClr val="tx1">
                    <a:lumMod val="65000"/>
                    <a:lumOff val="35000"/>
                  </a:schemeClr>
                </a:solidFill>
              </a:rPr>
              <a:t>Dapat nating aminin na ang Diyos ang Makapangyarihan hindi tayo.</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fil" altLang="ko-KR" sz="4000">
                <a:solidFill>
                  <a:srgbClr val="FF0000"/>
                </a:solidFill>
              </a:rPr>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fil" altLang="ko-KR" sz="3600">
                <a:solidFill>
                  <a:schemeClr val="tx1">
                    <a:lumMod val="65000"/>
                    <a:lumOff val="35000"/>
                  </a:schemeClr>
                </a:solidFill>
              </a:rPr>
              <a:t>Nang makita ng Panginoon na siya'y humarap upang tumingin, tinawag siya ng Dios</a:t>
            </a:r>
          </a:p>
          <a:p>
            <a:r xmlns:a="http://schemas.openxmlformats.org/drawingml/2006/main">
              <a:rPr lang="fil" altLang="ko-KR" sz="3600">
                <a:solidFill>
                  <a:schemeClr val="tx1">
                    <a:lumMod val="65000"/>
                    <a:lumOff val="35000"/>
                  </a:schemeClr>
                </a:solidFill>
              </a:rPr>
              <a:t>mula sa loob ng bush,</a:t>
            </a:r>
          </a:p>
          <a:p>
            <a:r xmlns:a="http://schemas.openxmlformats.org/drawingml/2006/main">
              <a:rPr lang="fil" altLang="ko-KR" sz="3600">
                <a:solidFill>
                  <a:schemeClr val="tx1">
                    <a:lumMod val="65000"/>
                    <a:lumOff val="35000"/>
                  </a:schemeClr>
                </a:solidFill>
              </a:rPr>
              <a:t>"Moises! Moses!" At sinabi ni Moises, "Narito ako."</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fil" altLang="ko-KR" sz="2800">
                <a:solidFill>
                  <a:schemeClr val="tx1">
                    <a:lumMod val="65000"/>
                    <a:lumOff val="35000"/>
                  </a:schemeClr>
                </a:solidFill>
              </a:rPr>
              <a:t>Exodo</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3200"/>
              <a:t>Diyos?</a:t>
            </a:r>
            <a:r xmlns:a="http://schemas.openxmlformats.org/drawingml/2006/main">
              <a:rPr lang="fi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3600">
                <a:solidFill>
                  <a:srgbClr val="C00000"/>
                </a:solidFill>
              </a:rPr>
              <a:t>Diyos..</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3600">
                <a:solidFill>
                  <a:schemeClr val="tx1">
                    <a:lumMod val="65000"/>
                    <a:lumOff val="35000"/>
                  </a:schemeClr>
                </a:solidFill>
              </a:rPr>
              <a:t>Ang Diyos ay ibang anyo ng mga idolo o iba pang huwad na mga diyos.</a:t>
            </a:r>
          </a:p>
          <a:p>
            <a:r xmlns:a="http://schemas.openxmlformats.org/drawingml/2006/main">
              <a:rPr lang="fil" altLang="ko-KR" sz="3600">
                <a:solidFill>
                  <a:schemeClr val="tx1">
                    <a:lumMod val="65000"/>
                    <a:lumOff val="35000"/>
                  </a:schemeClr>
                </a:solidFill>
              </a:rPr>
              <a:t>Ang Diyos ay buhay at gumagawa sa Kanyang makapangyarihang kapangyarihan.</a:t>
            </a:r>
          </a:p>
        </p:txBody>
      </p:sp>
    </p:spTree>
    <p:extLst>
      <p:ext uri="{BB962C8B-B14F-4D97-AF65-F5344CB8AC3E}">
        <p14:creationId xmlns:p14="http://schemas.microsoft.com/office/powerpoint/2010/main" val="323739911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4000">
                <a:solidFill>
                  <a:srgbClr val="FF0000"/>
                </a:solidFill>
              </a:rPr>
              <a:t>Quiz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984551"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105592"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3600">
                <a:solidFill>
                  <a:schemeClr val="tx1">
                    <a:lumMod val="65000"/>
                    <a:lumOff val="35000"/>
                  </a:schemeClr>
                </a:solidFill>
              </a:rPr>
              <a:t>Ilang sakuna ang pinababa ng Diyos sa Ehipto?</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en-US" sz="2800">
                <a:solidFill>
                  <a:schemeClr val="tx1">
                    <a:lumMod val="65000"/>
                    <a:lumOff val="35000"/>
                  </a:schemeClr>
                </a:solidFill>
              </a:rPr>
              <a:t>① </a:t>
            </a:r>
            <a:r xmlns:a="http://schemas.openxmlformats.org/drawingml/2006/main">
              <a:rPr lang="fil" altLang="ko-KR" sz="2800">
                <a:solidFill>
                  <a:schemeClr val="tx1">
                    <a:lumMod val="65000"/>
                    <a:lumOff val="35000"/>
                  </a:schemeClr>
                </a:solidFill>
              </a:rPr>
              <a:t>lima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en-US" sz="2800">
                <a:solidFill>
                  <a:schemeClr val="tx1">
                    <a:lumMod val="65000"/>
                    <a:lumOff val="35000"/>
                  </a:schemeClr>
                </a:solidFill>
              </a:rPr>
              <a:t>② </a:t>
            </a:r>
            <a:r xmlns:a="http://schemas.openxmlformats.org/drawingml/2006/main">
              <a:rPr lang="fil" altLang="ko-KR" sz="2800">
                <a:solidFill>
                  <a:schemeClr val="tx1">
                    <a:lumMod val="65000"/>
                    <a:lumOff val="35000"/>
                  </a:schemeClr>
                </a:solidFill>
              </a:rPr>
              <a:t>pito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en-US" sz="2800">
                <a:solidFill>
                  <a:schemeClr val="tx1">
                    <a:lumMod val="65000"/>
                    <a:lumOff val="35000"/>
                  </a:schemeClr>
                </a:solidFill>
              </a:rPr>
              <a:t>③ </a:t>
            </a:r>
            <a:r xmlns:a="http://schemas.openxmlformats.org/drawingml/2006/main">
              <a:rPr lang="fil" altLang="ko-KR" sz="2800">
                <a:solidFill>
                  <a:schemeClr val="tx1">
                    <a:lumMod val="65000"/>
                    <a:lumOff val="35000"/>
                  </a:schemeClr>
                </a:solidFill>
              </a:rPr>
              <a:t>labindalawa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en-US" sz="2800">
                <a:solidFill>
                  <a:schemeClr val="tx1">
                    <a:lumMod val="65000"/>
                    <a:lumOff val="35000"/>
                  </a:schemeClr>
                </a:solidFill>
              </a:rPr>
              <a:t>④ </a:t>
            </a:r>
            <a:r xmlns:a="http://schemas.openxmlformats.org/drawingml/2006/main">
              <a:rPr lang="fil" altLang="ko-KR" sz="2800">
                <a:solidFill>
                  <a:schemeClr val="tx1">
                    <a:lumMod val="65000"/>
                    <a:lumOff val="35000"/>
                  </a:schemeClr>
                </a:solidFill>
              </a:rPr>
              <a:t>sampu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en-US" sz="2800">
                <a:solidFill>
                  <a:srgbClr val="FF0000"/>
                </a:solidFill>
              </a:rPr>
              <a:t>④ </a:t>
            </a:r>
            <a:r xmlns:a="http://schemas.openxmlformats.org/drawingml/2006/main">
              <a:rPr lang="fil" altLang="ko-KR" sz="2800">
                <a:solidFill>
                  <a:srgbClr val="FF0000"/>
                </a:solidFill>
              </a:rPr>
              <a:t>sampu</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4000">
                <a:solidFill>
                  <a:srgbClr val="FF0000"/>
                </a:solidFill>
              </a:rPr>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fil" altLang="ko-KR" sz="3600">
                <a:solidFill>
                  <a:schemeClr val="tx1">
                    <a:lumMod val="65000"/>
                    <a:lumOff val="35000"/>
                  </a:schemeClr>
                </a:solidFill>
              </a:rPr>
              <a:t>At malalaman ng mga Egipcio na ako ang Panginoon kapag iniunat ko ang aking kamay laban sa Ehipto at inilabas ko ang mga Israelita doon.</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il" altLang="ko-KR" sz="2800">
                <a:solidFill>
                  <a:schemeClr val="tx1">
                    <a:lumMod val="65000"/>
                    <a:lumOff val="35000"/>
                  </a:schemeClr>
                </a:solidFill>
              </a:rPr>
              <a:t>Exodo</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5269815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b="1">
                <a:solidFill>
                  <a:schemeClr val="tx1">
                    <a:lumMod val="50000"/>
                    <a:lumOff val="50000"/>
                  </a:schemeClr>
                </a:solidFill>
              </a:rPr>
              <a:t>HINDI. 18</a:t>
            </a:r>
            <a:r xmlns:a="http://schemas.openxmlformats.org/drawingml/2006/main">
              <a:rPr lang="fil" altLang="en-US" b="1">
                <a:solidFill>
                  <a:schemeClr val="tx1">
                    <a:lumMod val="50000"/>
                    <a:lumOff val="50000"/>
                  </a:schemeClr>
                </a:solidFill>
              </a:rPr>
              <a:t> </a:t>
            </a:r>
            <a:r xmlns:a="http://schemas.openxmlformats.org/drawingml/2006/main">
              <a:rPr lang="fil" altLang="ko-KR" b="1">
                <a:solidFill>
                  <a:schemeClr val="tx1">
                    <a:lumMod val="50000"/>
                    <a:lumOff val="50000"/>
                  </a:schemeClr>
                </a:solidFill>
              </a:rPr>
              <a:t>Ang Salita ng 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1202" y="3679303"/>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4400"/>
              <a:t>Isang Haligi ng Ulap</a:t>
            </a:r>
          </a:p>
          <a:p>
            <a:pPr xmlns:a="http://schemas.openxmlformats.org/drawingml/2006/main" algn="ctr"/>
            <a:r xmlns:a="http://schemas.openxmlformats.org/drawingml/2006/main">
              <a:rPr lang="fil" altLang="ko-KR" sz="4400"/>
              <a:t>at Isang Haliging Apoy</a:t>
            </a:r>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4000">
                <a:solidFill>
                  <a:srgbClr val="FF0000"/>
                </a:solidFill>
              </a:rPr>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3600">
                <a:solidFill>
                  <a:schemeClr val="tx1">
                    <a:lumMod val="65000"/>
                    <a:lumOff val="35000"/>
                  </a:schemeClr>
                </a:solidFill>
              </a:rPr>
              <a:t>Sa araw, ang Panginoon ay nauuna sa kanila sa isang haliging ulap upang patnubayan sila sa kanilang lakad at sa gabi sa isang haliging apoy upang bigyan sila ng liwanag, upang sila'y makapaglakbay sa araw o gabi.</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il" altLang="ko-KR" sz="2800">
                <a:solidFill>
                  <a:schemeClr val="tx1">
                    <a:lumMod val="65000"/>
                    <a:lumOff val="35000"/>
                  </a:schemeClr>
                </a:solidFill>
              </a:rPr>
              <a:t>Exodo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
            <a:ext cx="8183323" cy="5373216"/>
          </a:xfrm>
          <a:prstGeom prst="rect">
            <a:avLst/>
          </a:prstGeom>
        </p:spPr>
      </p:pic>
      <p:sp>
        <p:nvSpPr>
          <p:cNvPr id="5" name="TextBox 4"/>
          <p:cNvSpPr txBox="1"/>
          <p:nvPr/>
        </p:nvSpPr>
        <p:spPr>
          <a:xfrm>
            <a:off x="34404" y="5157192"/>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2800">
                <a:solidFill>
                  <a:schemeClr val="tx1">
                    <a:lumMod val="65000"/>
                    <a:lumOff val="35000"/>
                  </a:schemeClr>
                </a:solidFill>
              </a:rPr>
              <a:t>Ang mga Israelita ay nanirahan sa Ehipto sa loob ng 430 taon. Umalis sila sa Ehipto para bumalik sa lupang pangako-Canaan-sa pagtatapos ng 430 taon.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72" y="65243"/>
            <a:ext cx="8232456" cy="5445224"/>
          </a:xfrm>
          <a:prstGeom prst="rect">
            <a:avLst/>
          </a:prstGeom>
        </p:spPr>
      </p:pic>
      <p:sp>
        <p:nvSpPr>
          <p:cNvPr id="5" name="TextBox 4"/>
          <p:cNvSpPr txBox="1"/>
          <p:nvPr/>
        </p:nvSpPr>
        <p:spPr>
          <a:xfrm>
            <a:off x="26102" y="5661248"/>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2800">
                <a:solidFill>
                  <a:schemeClr val="tx1">
                    <a:lumMod val="65000"/>
                    <a:lumOff val="35000"/>
                  </a:schemeClr>
                </a:solidFill>
              </a:rPr>
              <a:t>"Paano tayo makakarating sa tamang daan?", "Paano kung makatagpo tayo ng masasamang tao sa daan?" Nag-alala sila ng husto.</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8" y="10009"/>
            <a:ext cx="9113750" cy="5785245"/>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2800">
                <a:solidFill>
                  <a:schemeClr val="tx1">
                    <a:lumMod val="65000"/>
                    <a:lumOff val="35000"/>
                  </a:schemeClr>
                </a:solidFill>
              </a:rPr>
              <a:t>Noong panahong iyon, ipinakita sa kanila ng Diyos ang katibayan na pinapatnubayan niya sila. Ito ay ang haligi ng ulap.</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2800">
                <a:solidFill>
                  <a:schemeClr val="tx1">
                    <a:lumMod val="65000"/>
                    <a:lumOff val="35000"/>
                  </a:schemeClr>
                </a:solidFill>
              </a:rPr>
              <a:t>Sa gabi, ito ay naging haligi ng apoy. Tulad nito, ginabayan sila ng Diyos sa gabi at araw.</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4030"/>
            <a:ext cx="9127908" cy="5828792"/>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973"/>
            <a:ext cx="8183323" cy="5462198"/>
          </a:xfrm>
          <a:prstGeom prst="rect">
            <a:avLst/>
          </a:prstGeom>
        </p:spPr>
      </p:pic>
      <p:sp>
        <p:nvSpPr>
          <p:cNvPr id="5" name="TextBox 4"/>
          <p:cNvSpPr txBox="1"/>
          <p:nvPr/>
        </p:nvSpPr>
        <p:spPr>
          <a:xfrm>
            <a:off x="90389" y="530120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2400">
                <a:solidFill>
                  <a:schemeClr val="tx1">
                    <a:lumMod val="65000"/>
                    <a:lumOff val="35000"/>
                  </a:schemeClr>
                </a:solidFill>
              </a:rPr>
              <a:t>"Hindi kami natatakot, dahil kasama namin ang Diyos!" Nagpasalamat ang mga Israelita sa Diyos sa paggabay sa kanila gamit ang haliging ulap at ang haliging apoy.</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27871247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29200"/>
            <a:ext cx="8963222" cy="1384995"/>
          </a:xfrm>
          <a:prstGeom prst="rect">
            <a:avLst/>
          </a:prstGeom>
          <a:noFill/>
        </p:spPr>
        <p:txBody>
          <a:bodyPr wrap="square" rtlCol="0">
            <a:spAutoFit/>
          </a:bodyPr>
          <a:lstStyle/>
          <a:p>
            <a:r xmlns:a="http://schemas.openxmlformats.org/drawingml/2006/main">
              <a:rPr lang="fil" altLang="ko-KR" sz="2800">
                <a:solidFill>
                  <a:schemeClr val="tx1">
                    <a:lumMod val="65000"/>
                    <a:lumOff val="35000"/>
                  </a:schemeClr>
                </a:solidFill>
              </a:rPr>
              <a:t>Isang araw, nang makita ni Moises ang isang Ehipsiyo na binubugbog ang isang Israelita, siya ay nagalit, pumanig sa kanyang mga tao at pinatay ang Ehipsiyo.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69" y="-1"/>
            <a:ext cx="7982461" cy="5301209"/>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4000">
                <a:solidFill>
                  <a:srgbClr val="FF0000"/>
                </a:solidFill>
              </a:rPr>
              <a:t>ngayong araw</a:t>
            </a:r>
            <a:r xmlns:a="http://schemas.openxmlformats.org/drawingml/2006/main">
              <a:rPr lang="fil" altLang="en-US" sz="4000">
                <a:solidFill>
                  <a:srgbClr val="FF0000"/>
                </a:solidFill>
              </a:rPr>
              <a:t> </a:t>
            </a:r>
            <a:r xmlns:a="http://schemas.openxmlformats.org/drawingml/2006/main">
              <a:rPr lang="fil" altLang="ko-KR" sz="4000">
                <a:solidFill>
                  <a:srgbClr val="FF0000"/>
                </a:solidFill>
              </a:rPr>
              <a:t>aralin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1643"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3600">
                <a:solidFill>
                  <a:schemeClr val="tx1">
                    <a:lumMod val="65000"/>
                    <a:lumOff val="35000"/>
                  </a:schemeClr>
                </a:solidFill>
              </a:rPr>
              <a:t>Nang tumawid ang maraming Israelita sa mapanganib na disyerto, ipinakita sa kanila ng Diyos ang katibayan na pinatnubayan at pinrotektahan Niya sila sa pamamagitan ng haliging ulap at haliging apoy.</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fil" altLang="ko-KR" sz="3600">
                <a:solidFill>
                  <a:schemeClr val="tx1">
                    <a:lumMod val="65000"/>
                    <a:lumOff val="35000"/>
                  </a:schemeClr>
                </a:solidFill>
              </a:rPr>
              <a:t>Ngayon, kasama ko ang Diyos at pinoprotektahan ako. Magpasalamat tayo sa Diyos.</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3200"/>
              <a:t>Diyos?</a:t>
            </a:r>
            <a:r xmlns:a="http://schemas.openxmlformats.org/drawingml/2006/main">
              <a:rPr lang="fi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3600">
                <a:solidFill>
                  <a:srgbClr val="C00000"/>
                </a:solidFill>
              </a:rPr>
              <a:t>Diyos..</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3600">
                <a:solidFill>
                  <a:schemeClr val="tx1">
                    <a:lumMod val="65000"/>
                    <a:lumOff val="35000"/>
                  </a:schemeClr>
                </a:solidFill>
              </a:rPr>
              <a:t>Kasama natin palagi ang Diyos.</a:t>
            </a:r>
          </a:p>
          <a:p>
            <a:r xmlns:a="http://schemas.openxmlformats.org/drawingml/2006/main">
              <a:rPr lang="fil" altLang="ko-KR" sz="3600">
                <a:solidFill>
                  <a:schemeClr val="tx1">
                    <a:lumMod val="65000"/>
                    <a:lumOff val="35000"/>
                  </a:schemeClr>
                </a:solidFill>
              </a:rPr>
              <a:t>At pinoprotektahan niya tayo gabi at araw.</a:t>
            </a:r>
          </a:p>
        </p:txBody>
      </p:sp>
    </p:spTree>
    <p:extLst>
      <p:ext uri="{BB962C8B-B14F-4D97-AF65-F5344CB8AC3E}">
        <p14:creationId xmlns:p14="http://schemas.microsoft.com/office/powerpoint/2010/main" val="32373991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4000">
                <a:solidFill>
                  <a:srgbClr val="FF0000"/>
                </a:solidFill>
              </a:rPr>
              <a:t>Quiz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5426" y="8200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1288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3600">
                <a:solidFill>
                  <a:schemeClr val="tx1">
                    <a:lumMod val="65000"/>
                    <a:lumOff val="35000"/>
                  </a:schemeClr>
                </a:solidFill>
              </a:rPr>
              <a:t>Nang umalis ang mga Israelita mula sa Ehipto, ano ang ginabayan ng Diyos sa kanila?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en-US" sz="2800">
                <a:solidFill>
                  <a:schemeClr val="tx1">
                    <a:lumMod val="65000"/>
                    <a:lumOff val="35000"/>
                  </a:schemeClr>
                </a:solidFill>
              </a:rPr>
              <a:t>① </a:t>
            </a:r>
            <a:r xmlns:a="http://schemas.openxmlformats.org/drawingml/2006/main">
              <a:rPr lang="fil" altLang="ko-KR" sz="2800">
                <a:solidFill>
                  <a:schemeClr val="tx1">
                    <a:lumMod val="65000"/>
                    <a:lumOff val="35000"/>
                  </a:schemeClr>
                </a:solidFill>
              </a:rPr>
              <a:t>ang haliging ulap at ang haliging apoy</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en-US" sz="2800">
                <a:solidFill>
                  <a:schemeClr val="tx1">
                    <a:lumMod val="65000"/>
                    <a:lumOff val="35000"/>
                  </a:schemeClr>
                </a:solidFill>
              </a:rPr>
              <a:t>② </a:t>
            </a:r>
            <a:r xmlns:a="http://schemas.openxmlformats.org/drawingml/2006/main">
              <a:rPr lang="fil" altLang="ko-KR" sz="2800">
                <a:solidFill>
                  <a:schemeClr val="tx1">
                    <a:lumMod val="65000"/>
                    <a:lumOff val="35000"/>
                  </a:schemeClr>
                </a:solidFill>
              </a:rPr>
              <a:t>ibon at isda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en-US" sz="2800">
                <a:solidFill>
                  <a:schemeClr val="tx1">
                    <a:lumMod val="65000"/>
                    <a:lumOff val="35000"/>
                  </a:schemeClr>
                </a:solidFill>
              </a:rPr>
              <a:t>③ </a:t>
            </a:r>
            <a:r xmlns:a="http://schemas.openxmlformats.org/drawingml/2006/main">
              <a:rPr lang="fil" altLang="ko-KR" sz="2800">
                <a:solidFill>
                  <a:schemeClr val="tx1">
                    <a:lumMod val="65000"/>
                    <a:lumOff val="35000"/>
                  </a:schemeClr>
                </a:solidFill>
              </a:rPr>
              <a:t>araw at buwan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en-US" sz="2800">
                <a:solidFill>
                  <a:schemeClr val="tx1">
                    <a:lumMod val="65000"/>
                    <a:lumOff val="35000"/>
                  </a:schemeClr>
                </a:solidFill>
              </a:rPr>
              <a:t>④ </a:t>
            </a:r>
            <a:r xmlns:a="http://schemas.openxmlformats.org/drawingml/2006/main">
              <a:rPr lang="fil" altLang="ko-KR" sz="2800">
                <a:solidFill>
                  <a:schemeClr val="tx1">
                    <a:lumMod val="65000"/>
                    <a:lumOff val="35000"/>
                  </a:schemeClr>
                </a:solidFill>
              </a:rPr>
              <a:t>aso at pusa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en-US" sz="2800">
                <a:solidFill>
                  <a:srgbClr val="FF0000"/>
                </a:solidFill>
              </a:rPr>
              <a:t>① </a:t>
            </a:r>
            <a:r xmlns:a="http://schemas.openxmlformats.org/drawingml/2006/main">
              <a:rPr lang="fil" altLang="ko-KR" sz="2800">
                <a:solidFill>
                  <a:srgbClr val="FF0000"/>
                </a:solidFill>
              </a:rPr>
              <a:t>ang haliging ulap at ang haliging apoy</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4000">
                <a:solidFill>
                  <a:srgbClr val="FF0000"/>
                </a:solidFill>
              </a:rPr>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3600">
                <a:solidFill>
                  <a:schemeClr val="tx1">
                    <a:lumMod val="65000"/>
                    <a:lumOff val="35000"/>
                  </a:schemeClr>
                </a:solidFill>
              </a:rPr>
              <a:t>Sa araw, ang Panginoon ay nauuna sa kanila sa isang haliging ulap upang patnubayan sila sa kanilang lakad at sa gabi sa isang haliging apoy upang bigyan sila ng liwanag, upang sila'y makapaglakbay sa araw o gabi.</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il" altLang="ko-KR" sz="2800">
                <a:solidFill>
                  <a:schemeClr val="tx1">
                    <a:lumMod val="65000"/>
                    <a:lumOff val="35000"/>
                  </a:schemeClr>
                </a:solidFill>
              </a:rPr>
              <a:t>Exodo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90492136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eo\Desktop\bk\구약\080 copy.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10626" y="1340769"/>
            <a:ext cx="5044008" cy="49685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b="1">
                <a:solidFill>
                  <a:schemeClr val="tx1">
                    <a:lumMod val="50000"/>
                    <a:lumOff val="50000"/>
                  </a:schemeClr>
                </a:solidFill>
              </a:rPr>
              <a:t>No. 19 Ang Salita ng 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202" y="3788212"/>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64487" y="5529431"/>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34778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4400"/>
              <a:t>Ang mga Israelita ay dumadaan sa nahahati na dagat sa tuyong lupa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4000">
                <a:solidFill>
                  <a:srgbClr val="FF0000"/>
                </a:solidFill>
              </a:rPr>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3600">
                <a:solidFill>
                  <a:schemeClr val="tx1">
                    <a:lumMod val="65000"/>
                    <a:lumOff val="35000"/>
                  </a:schemeClr>
                </a:solidFill>
              </a:rPr>
              <a:t>At iniunat ni Moises ang kaniyang kamay sa ibabaw ng dagat, at buong gabing itinaboy ng Panginoon ang dagat sa pamamagitan ng malakas na hanging silangan at ginawa itong tuyong lupa. Nahati ang tubig,</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il" altLang="ko-KR" sz="2800">
                <a:solidFill>
                  <a:schemeClr val="tx1">
                    <a:lumMod val="65000"/>
                    <a:lumOff val="35000"/>
                  </a:schemeClr>
                </a:solidFill>
              </a:rPr>
              <a:t>Exodo</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14:</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05264"/>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2800">
                <a:solidFill>
                  <a:schemeClr val="tx1">
                    <a:lumMod val="65000"/>
                    <a:lumOff val="35000"/>
                  </a:schemeClr>
                </a:solidFill>
              </a:rPr>
              <a:t>Sinasalubong ni Moises at ng mga Israelita ang Dagat na Pula sa daan patungo sa Canaan.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8"/>
          </a:xfrm>
          <a:prstGeom prst="rect">
            <a:avLst/>
          </a:prstGeom>
        </p:spPr>
      </p:pic>
      <p:sp>
        <p:nvSpPr>
          <p:cNvPr id="5" name="TextBox 4"/>
          <p:cNvSpPr txBox="1"/>
          <p:nvPr/>
        </p:nvSpPr>
        <p:spPr>
          <a:xfrm>
            <a:off x="73274" y="5877272"/>
            <a:ext cx="8963222"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2800">
                <a:solidFill>
                  <a:schemeClr val="tx1">
                    <a:lumMod val="65000"/>
                    <a:lumOff val="35000"/>
                  </a:schemeClr>
                </a:solidFill>
              </a:rPr>
              <a:t>Tinugis ng Egyptian ang mga Israelita para hulihin silang muli.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11816" cy="5517232"/>
          </a:xfrm>
          <a:prstGeom prst="rect">
            <a:avLst/>
          </a:prstGeom>
        </p:spPr>
      </p:pic>
      <p:sp>
        <p:nvSpPr>
          <p:cNvPr id="4" name="TextBox 3"/>
          <p:cNvSpPr txBox="1"/>
          <p:nvPr/>
        </p:nvSpPr>
        <p:spPr>
          <a:xfrm>
            <a:off x="73274" y="550237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2800">
                <a:solidFill>
                  <a:schemeClr val="tx1">
                    <a:lumMod val="65000"/>
                    <a:lumOff val="35000"/>
                  </a:schemeClr>
                </a:solidFill>
              </a:rPr>
              <a:t>Pagkatapos, may nangyaring isang kahanga-hangang bagay! Hinayaan ng Diyos na hatiin ang Dagat na Pula at tumawid ang mga Israelita sa tuyong lupa.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 y="-14569"/>
            <a:ext cx="9144000" cy="5315777"/>
          </a:xfrm>
          <a:prstGeom prst="rect">
            <a:avLst/>
          </a:prstGeom>
        </p:spPr>
      </p:pic>
      <p:sp>
        <p:nvSpPr>
          <p:cNvPr id="4" name="TextBox 3"/>
          <p:cNvSpPr txBox="1"/>
          <p:nvPr/>
        </p:nvSpPr>
        <p:spPr>
          <a:xfrm>
            <a:off x="114518" y="545984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2800">
                <a:solidFill>
                  <a:schemeClr val="tx1">
                    <a:lumMod val="65000"/>
                    <a:lumOff val="35000"/>
                  </a:schemeClr>
                </a:solidFill>
              </a:rPr>
              <a:t>Tinugis sila ng mga sundalong Ehipsiyo, ngunit bumalik muli ang dagat, ang lahat ng mga sundalong Ehipsiyo ay binaha sa dagat. Wala ni isa sa kanila ang nakaligtas.</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05"/>
            <a:ext cx="9252520" cy="5402321"/>
          </a:xfrm>
          <a:prstGeom prst="rect">
            <a:avLst/>
          </a:prstGeom>
        </p:spPr>
      </p:pic>
      <p:sp>
        <p:nvSpPr>
          <p:cNvPr id="5" name="TextBox 4"/>
          <p:cNvSpPr txBox="1"/>
          <p:nvPr/>
        </p:nvSpPr>
        <p:spPr>
          <a:xfrm>
            <a:off x="90389" y="5477544"/>
            <a:ext cx="8963222" cy="1384995"/>
          </a:xfrm>
          <a:prstGeom prst="rect">
            <a:avLst/>
          </a:prstGeom>
          <a:noFill/>
        </p:spPr>
        <p:txBody>
          <a:bodyPr wrap="square" rtlCol="0">
            <a:spAutoFit/>
          </a:bodyPr>
          <a:lstStyle/>
          <a:p>
            <a:r xmlns:a="http://schemas.openxmlformats.org/drawingml/2006/main">
              <a:rPr lang="fil" altLang="ko-KR" sz="2800">
                <a:solidFill>
                  <a:schemeClr val="tx1">
                    <a:lumMod val="65000"/>
                    <a:lumOff val="35000"/>
                  </a:schemeClr>
                </a:solidFill>
              </a:rPr>
              <a:t>Nang mabalitaan ito ng Faraon, natakot si Moises sa kanya at tumakas mula sa palasyo ng Ehipto at nanirahan sa disyerto ng Midian.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2800">
                <a:solidFill>
                  <a:schemeClr val="tx1">
                    <a:lumMod val="65000"/>
                    <a:lumOff val="35000"/>
                  </a:schemeClr>
                </a:solidFill>
              </a:rPr>
              <a:t>Nagpapasalamat tayo sa Diyos sa pagliligtas sa atin! Ang lahat ng mga Israelita ay umawit ng masayang awit na may labis na kasiyahan.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4000">
                <a:solidFill>
                  <a:srgbClr val="FF0000"/>
                </a:solidFill>
              </a:rPr>
              <a:t>Aralin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18196" y="6856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3600">
                <a:solidFill>
                  <a:schemeClr val="tx1">
                    <a:lumMod val="65000"/>
                    <a:lumOff val="35000"/>
                  </a:schemeClr>
                </a:solidFill>
              </a:rPr>
              <a:t>Iniligtas ng Diyos ang mga Israelita mula sa kanilang desperadong sitwasyon.</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fil" altLang="ko-KR" sz="3600">
                <a:solidFill>
                  <a:schemeClr val="tx1">
                    <a:lumMod val="65000"/>
                    <a:lumOff val="35000"/>
                  </a:schemeClr>
                </a:solidFill>
              </a:rPr>
              <a:t>Nasa sitwasyon din ako na mamatay dahil sa kasalanan, ngunit ipinadala ng Diyos si Hesus upang iligtas ako!</a:t>
            </a:r>
          </a:p>
          <a:p>
            <a:pPr xmlns:a="http://schemas.openxmlformats.org/drawingml/2006/main" algn="ctr"/>
            <a:r xmlns:a="http://schemas.openxmlformats.org/drawingml/2006/main">
              <a:rPr lang="fil" altLang="ko-KR" sz="3600">
                <a:solidFill>
                  <a:schemeClr val="tx1">
                    <a:lumMod val="65000"/>
                    <a:lumOff val="35000"/>
                  </a:schemeClr>
                </a:solidFill>
              </a:rPr>
              <a:t>Iniligtas ako ng Diyos mula sa walang hanggang kamatayan!</a:t>
            </a:r>
          </a:p>
          <a:p>
            <a:pPr xmlns:a="http://schemas.openxmlformats.org/drawingml/2006/main" algn="ctr"/>
            <a:r xmlns:a="http://schemas.openxmlformats.org/drawingml/2006/main">
              <a:rPr lang="fil" altLang="ko-KR" sz="3600">
                <a:solidFill>
                  <a:schemeClr val="tx1">
                    <a:lumMod val="65000"/>
                    <a:lumOff val="35000"/>
                  </a:schemeClr>
                </a:solidFill>
              </a:rPr>
              <a:t>Oh, Amang Diyos, maraming salamat!</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3200"/>
              <a:t>ang Diyos ay?</a:t>
            </a:r>
            <a:r xmlns:a="http://schemas.openxmlformats.org/drawingml/2006/main">
              <a:rPr lang="fi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3600">
                <a:solidFill>
                  <a:srgbClr val="C00000"/>
                </a:solidFill>
              </a:rPr>
              <a:t>Diyos.</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3600">
                <a:solidFill>
                  <a:schemeClr val="tx1">
                    <a:lumMod val="65000"/>
                    <a:lumOff val="35000"/>
                  </a:schemeClr>
                </a:solidFill>
              </a:rPr>
              <a:t>Ang Diyos ang ating tagapagligtas na nagliligtas sa kanyang mga tao sa isang kamangha-manghang paraan.</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4000">
                <a:solidFill>
                  <a:srgbClr val="FF0000"/>
                </a:solidFill>
              </a:rPr>
              <a:t>Quiz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4507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3600">
                <a:solidFill>
                  <a:schemeClr val="tx1">
                    <a:lumMod val="65000"/>
                    <a:lumOff val="35000"/>
                  </a:schemeClr>
                </a:solidFill>
              </a:rPr>
              <a:t>Paano tumawid ang mga Israelita sa Dagat na Pula?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en-US" sz="2800">
                <a:solidFill>
                  <a:schemeClr val="tx1">
                    <a:lumMod val="65000"/>
                    <a:lumOff val="35000"/>
                  </a:schemeClr>
                </a:solidFill>
              </a:rPr>
              <a:t>① </a:t>
            </a:r>
            <a:r xmlns:a="http://schemas.openxmlformats.org/drawingml/2006/main">
              <a:rPr lang="fil" altLang="ko-KR" sz="2800">
                <a:solidFill>
                  <a:schemeClr val="tx1">
                    <a:lumMod val="65000"/>
                    <a:lumOff val="35000"/>
                  </a:schemeClr>
                </a:solidFill>
              </a:rPr>
              <a:t>Nagpadala sa kanila ang Diyos ng isang malaking barko.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en-US" sz="2800">
                <a:solidFill>
                  <a:schemeClr val="tx1">
                    <a:lumMod val="65000"/>
                    <a:lumOff val="35000"/>
                  </a:schemeClr>
                </a:solidFill>
              </a:rPr>
              <a:t>② </a:t>
            </a:r>
            <a:r xmlns:a="http://schemas.openxmlformats.org/drawingml/2006/main">
              <a:rPr lang="fil" altLang="ko-KR" sz="2800">
                <a:solidFill>
                  <a:schemeClr val="tx1">
                    <a:lumMod val="65000"/>
                    <a:lumOff val="35000"/>
                  </a:schemeClr>
                </a:solidFill>
              </a:rPr>
              <a:t>Hinayaan sila ng Diyos na lumakad sa tubig ng dagat.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en-US" sz="2800">
                <a:solidFill>
                  <a:schemeClr val="tx1">
                    <a:lumMod val="65000"/>
                    <a:lumOff val="35000"/>
                  </a:schemeClr>
                </a:solidFill>
              </a:rPr>
              <a:t>③ </a:t>
            </a:r>
            <a:r xmlns:a="http://schemas.openxmlformats.org/drawingml/2006/main">
              <a:rPr lang="fil" altLang="ko-KR" sz="2800">
                <a:solidFill>
                  <a:schemeClr val="tx1">
                    <a:lumMod val="65000"/>
                    <a:lumOff val="35000"/>
                  </a:schemeClr>
                </a:solidFill>
              </a:rPr>
              <a:t>Hinati ng Diyos ang Dagat na Pula at hinayaan silang lumakad</a:t>
            </a:r>
          </a:p>
          <a:p>
            <a:r xmlns:a="http://schemas.openxmlformats.org/drawingml/2006/main">
              <a:rPr lang="fil" altLang="ko-KR" sz="2800">
                <a:solidFill>
                  <a:schemeClr val="tx1">
                    <a:lumMod val="65000"/>
                    <a:lumOff val="35000"/>
                  </a:schemeClr>
                </a:solidFill>
              </a:rPr>
              <a:t>ang tuyong lupa.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30044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en-US" sz="2800">
                <a:solidFill>
                  <a:schemeClr val="tx1">
                    <a:lumMod val="65000"/>
                    <a:lumOff val="35000"/>
                  </a:schemeClr>
                </a:solidFill>
              </a:rPr>
              <a:t>④ </a:t>
            </a:r>
            <a:r xmlns:a="http://schemas.openxmlformats.org/drawingml/2006/main">
              <a:rPr lang="fil" altLang="ko-KR" sz="2800">
                <a:solidFill>
                  <a:schemeClr val="tx1">
                    <a:lumMod val="65000"/>
                    <a:lumOff val="35000"/>
                  </a:schemeClr>
                </a:solidFill>
              </a:rPr>
              <a:t>Hinayaan sila ng Diyos na lumipad sa ibabaw ng dagat.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5471"/>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en-US" sz="2800">
                <a:solidFill>
                  <a:srgbClr val="FF0000"/>
                </a:solidFill>
              </a:rPr>
              <a:t>③ </a:t>
            </a:r>
            <a:r xmlns:a="http://schemas.openxmlformats.org/drawingml/2006/main">
              <a:rPr lang="fil" altLang="ko-KR" sz="2800">
                <a:solidFill>
                  <a:srgbClr val="FF0000"/>
                </a:solidFill>
              </a:rPr>
              <a:t>Hinati ng Diyos ang Dagat na Pula at hinayaan silang lumakad</a:t>
            </a:r>
          </a:p>
          <a:p>
            <a:r xmlns:a="http://schemas.openxmlformats.org/drawingml/2006/main">
              <a:rPr lang="fil" altLang="ko-KR" sz="2800">
                <a:solidFill>
                  <a:srgbClr val="FF0000"/>
                </a:solidFill>
              </a:rPr>
              <a:t>ang tuyong lupa.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4000">
                <a:solidFill>
                  <a:srgbClr val="FF0000"/>
                </a:solidFill>
              </a:rPr>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3600">
                <a:solidFill>
                  <a:schemeClr val="tx1">
                    <a:lumMod val="65000"/>
                    <a:lumOff val="35000"/>
                  </a:schemeClr>
                </a:solidFill>
              </a:rPr>
              <a:t>At iniunat ni Moises ang kaniyang kamay sa ibabaw ng dagat, at buong gabing itinaboy ng Panginoon ang dagat sa pamamagitan ng malakas na hanging silangan at ginawa itong tuyong lupa. Nahati ang tubig,</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il" altLang="ko-KR" sz="2800">
                <a:solidFill>
                  <a:schemeClr val="tx1">
                    <a:lumMod val="65000"/>
                    <a:lumOff val="35000"/>
                  </a:schemeClr>
                </a:solidFill>
              </a:rPr>
              <a:t>Exodo</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14:</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3365213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b="1">
                <a:solidFill>
                  <a:schemeClr val="tx1">
                    <a:lumMod val="50000"/>
                    <a:lumOff val="50000"/>
                  </a:schemeClr>
                </a:solidFill>
              </a:rPr>
              <a:t>Blg. 20 Ang Salita ng 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3600"/>
              <a:t>Diyos na Nagpababa ng Karne</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617"/>
            <a:ext cx="5364088" cy="3792407"/>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4000">
                <a:solidFill>
                  <a:srgbClr val="FF0000"/>
                </a:solidFill>
              </a:rPr>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58763"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3600">
                <a:solidFill>
                  <a:schemeClr val="bg1">
                    <a:lumMod val="50000"/>
                  </a:schemeClr>
                </a:solidFill>
              </a:rPr>
              <a:t>"Narinig ko ang pagbubulung-bulungan ng mga Israelita. Sabihin mo sa kanila, 'Sa takipsilim ay kakain kayo ng karne, at sa umaga ay mabubusog kayo ng tinapay. At inyong malalaman na ako ang Panginoon ninyong Diyos.'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il" altLang="ko-KR" sz="2800">
                <a:solidFill>
                  <a:schemeClr val="tx1">
                    <a:lumMod val="65000"/>
                    <a:lumOff val="35000"/>
                  </a:schemeClr>
                </a:solidFill>
              </a:rPr>
              <a:t>Exodo</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2800">
                <a:solidFill>
                  <a:schemeClr val="tx1">
                    <a:lumMod val="65000"/>
                    <a:lumOff val="35000"/>
                  </a:schemeClr>
                </a:solidFill>
              </a:rPr>
              <a:t>Ang mga Israelita ay walang pagkain sa disyerto. Pagkatapos ay nagreklamo sila laban kay Moises at sa Diyos.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62" y="12941"/>
            <a:ext cx="8294675" cy="5864332"/>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2800">
                <a:solidFill>
                  <a:schemeClr val="tx1">
                    <a:lumMod val="65000"/>
                    <a:lumOff val="35000"/>
                  </a:schemeClr>
                </a:solidFill>
              </a:rPr>
              <a:t>Pagkatapos ay sinabi ng Panginoon kay Moises. "Magpapababa ako ng pagkain mula sa langit para sa iyo."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0" y="0"/>
            <a:ext cx="8312978" cy="5877272"/>
          </a:xfrm>
          <a:prstGeom prst="rect">
            <a:avLst/>
          </a:prstGeom>
        </p:spPr>
      </p:pic>
    </p:spTree>
    <p:extLst>
      <p:ext uri="{BB962C8B-B14F-4D97-AF65-F5344CB8AC3E}">
        <p14:creationId xmlns:p14="http://schemas.microsoft.com/office/powerpoint/2010/main" val="303008548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2800">
                <a:solidFill>
                  <a:schemeClr val="tx1">
                    <a:lumMod val="65000"/>
                    <a:lumOff val="35000"/>
                  </a:schemeClr>
                </a:solidFill>
              </a:rPr>
              <a:t>Sa umaga, lumitaw ang manipis na mga natuklap tulad ng hamog na nagyelo sa sahig ng disyerto.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44000" cy="5696744"/>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p>
            <a:r xmlns:a="http://schemas.openxmlformats.org/drawingml/2006/main">
              <a:rPr lang="fil" altLang="ko-KR" sz="2800">
                <a:solidFill>
                  <a:schemeClr val="tx1">
                    <a:lumMod val="65000"/>
                    <a:lumOff val="35000"/>
                  </a:schemeClr>
                </a:solidFill>
              </a:rPr>
              <a:t>Nabuhay si Moses bilang pastol sa loob ng 40 taon at sa wakas ay naging 80 taong gulang siya.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92" y="-11699"/>
            <a:ext cx="8335008" cy="5892480"/>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301208"/>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2800">
                <a:solidFill>
                  <a:schemeClr val="tx1">
                    <a:lumMod val="65000"/>
                    <a:lumOff val="35000"/>
                  </a:schemeClr>
                </a:solidFill>
              </a:rPr>
              <a:t>Sa gabi ay dumating ang mga pugo sa kanila at nahulog at tinakpan ang kampo. Inipon nila, niluto at kinain. Hindi sila nagutom kahit sa disyerto.</a:t>
            </a:r>
            <a:endParaRPr xmlns:a="http://schemas.openxmlformats.org/drawingml/2006/main" lang="ko-KR" altLang="en-US" sz="2800">
              <a:solidFill>
                <a:schemeClr val="tx1">
                  <a:lumMod val="65000"/>
                  <a:lumOff val="35000"/>
                </a:schemeClr>
              </a:solidFill>
            </a:endParaRPr>
          </a:p>
        </p:txBody>
      </p:sp>
      <p:pic>
        <p:nvPicPr>
          <p:cNvPr id="2054" name="Picture 6" descr="http://thumbs.dreamstime.com/z/many-birds-flying-sky-silhouettes-pigeons-motion-blur-isolated-white-36555473.jpg"/>
          <p:cNvPicPr>
            <a:picLocks noChangeAspect="1" noChangeArrowheads="1"/>
          </p:cNvPicPr>
          <p:nvPr/>
        </p:nvPicPr>
        <p:blipFill>
          <a:blip r:embed="rId2">
            <a:extLst>
              <a:ext uri="{28A0092B-C50C-407E-A947-70E740481C1C}">
                <a14:useLocalDpi xmlns:a14="http://schemas.microsoft.com/office/drawing/2010/main" val="0"/>
              </a:ext>
            </a:extLst>
          </a:blip>
          <a:srcRect b="9874"/>
          <a:stretch>
            <a:fillRect/>
          </a:stretch>
        </p:blipFill>
        <p:spPr bwMode="auto">
          <a:xfrm>
            <a:off x="0" y="1"/>
            <a:ext cx="9144000" cy="494116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rcRect t="30137"/>
          <a:stretch>
            <a:fillRect/>
          </a:stretch>
        </p:blipFill>
        <p:spPr>
          <a:xfrm>
            <a:off x="3707904" y="2470585"/>
            <a:ext cx="5323754" cy="2629555"/>
          </a:xfrm>
          <a:prstGeom prst="rect">
            <a:avLst/>
          </a:prstGeom>
        </p:spPr>
      </p:pic>
    </p:spTree>
    <p:extLst>
      <p:ext uri="{BB962C8B-B14F-4D97-AF65-F5344CB8AC3E}">
        <p14:creationId xmlns:p14="http://schemas.microsoft.com/office/powerpoint/2010/main" val="160805030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05264"/>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2600">
                <a:solidFill>
                  <a:schemeClr val="tx1">
                    <a:lumMod val="65000"/>
                    <a:lumOff val="35000"/>
                  </a:schemeClr>
                </a:solidFill>
              </a:rPr>
              <a:t>"Salamat panginoon!" Si Moises at ang mga Israelita ay namangha sa makapangyarihang kapangyarihan ng Diyos.</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74" y="0"/>
            <a:ext cx="8083959" cy="5715000"/>
          </a:xfrm>
          <a:prstGeom prst="rect">
            <a:avLst/>
          </a:prstGeom>
        </p:spPr>
      </p:pic>
    </p:spTree>
    <p:extLst>
      <p:ext uri="{BB962C8B-B14F-4D97-AF65-F5344CB8AC3E}">
        <p14:creationId xmlns:p14="http://schemas.microsoft.com/office/powerpoint/2010/main" val="126941731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4000">
                <a:solidFill>
                  <a:srgbClr val="FF0000"/>
                </a:solidFill>
              </a:rPr>
              <a:t>Aralin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312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330890"/>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3600">
                <a:solidFill>
                  <a:schemeClr val="tx1">
                    <a:lumMod val="65000"/>
                    <a:lumOff val="35000"/>
                  </a:schemeClr>
                </a:solidFill>
              </a:rPr>
              <a:t>Ibinigay ng Diyos ang Kanyang mga tao araw-araw na pagkain na may kamangha-manghang paraan at ang Kanyang makapangyarihang kapangyarihan kahit sa disyerto kung saan wala silang mahanap.</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fil" altLang="ko-KR" sz="3600">
                <a:solidFill>
                  <a:schemeClr val="tx1">
                    <a:lumMod val="65000"/>
                    <a:lumOff val="35000"/>
                  </a:schemeClr>
                </a:solidFill>
              </a:rPr>
              <a:t>Naniniwala kami na ibibigay sa atin ng Diyos ang ating mga pangangailangan sa Kanyang kamangha-manghang paraan nang may katapatan.</a:t>
            </a:r>
          </a:p>
        </p:txBody>
      </p:sp>
    </p:spTree>
    <p:extLst>
      <p:ext uri="{BB962C8B-B14F-4D97-AF65-F5344CB8AC3E}">
        <p14:creationId xmlns:p14="http://schemas.microsoft.com/office/powerpoint/2010/main" val="348530847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3268" y="206953"/>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3200"/>
              <a:t>ang Diyos ay?</a:t>
            </a:r>
            <a:r xmlns:a="http://schemas.openxmlformats.org/drawingml/2006/main">
              <a:rPr lang="fi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3600">
                <a:solidFill>
                  <a:srgbClr val="C00000"/>
                </a:solidFill>
              </a:rPr>
              <a:t>Diyos..</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3600">
                <a:solidFill>
                  <a:schemeClr val="tx1">
                    <a:lumMod val="65000"/>
                    <a:lumOff val="35000"/>
                  </a:schemeClr>
                </a:solidFill>
              </a:rPr>
              <a:t>Siya ay kahanga-hangang Diyos na nakaaalam nang maaga sa ating mga pangangailangan at nagbibigay sa kanila ng Kanyang kamangha-manghang paraan.</a:t>
            </a:r>
          </a:p>
          <a:p>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4000">
                <a:solidFill>
                  <a:srgbClr val="FF0000"/>
                </a:solidFill>
              </a:rPr>
              <a:t>Quiz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79495" y="6146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194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3600">
                <a:solidFill>
                  <a:schemeClr val="tx1">
                    <a:lumMod val="65000"/>
                    <a:lumOff val="35000"/>
                  </a:schemeClr>
                </a:solidFill>
              </a:rPr>
              <a:t>Ano ang ibinigay ng Diyos para sa Kanyang nagugutom na mga tao?</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en-US" sz="2800">
                <a:solidFill>
                  <a:schemeClr val="tx1">
                    <a:lumMod val="65000"/>
                    <a:lumOff val="35000"/>
                  </a:schemeClr>
                </a:solidFill>
              </a:rPr>
              <a:t>① </a:t>
            </a:r>
            <a:r xmlns:a="http://schemas.openxmlformats.org/drawingml/2006/main">
              <a:rPr lang="fil" altLang="ko-KR" sz="2800">
                <a:solidFill>
                  <a:schemeClr val="tx1">
                    <a:lumMod val="65000"/>
                    <a:lumOff val="35000"/>
                  </a:schemeClr>
                </a:solidFill>
              </a:rPr>
              <a:t>Manna at Pugo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en-US" sz="2800">
                <a:solidFill>
                  <a:schemeClr val="tx1">
                    <a:lumMod val="65000"/>
                    <a:lumOff val="35000"/>
                  </a:schemeClr>
                </a:solidFill>
              </a:rPr>
              <a:t>② </a:t>
            </a:r>
            <a:r xmlns:a="http://schemas.openxmlformats.org/drawingml/2006/main">
              <a:rPr lang="fil" altLang="ko-KR" sz="2800">
                <a:solidFill>
                  <a:schemeClr val="tx1">
                    <a:lumMod val="65000"/>
                    <a:lumOff val="35000"/>
                  </a:schemeClr>
                </a:solidFill>
              </a:rPr>
              <a:t>Tinapay at Gatas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en-US" sz="2800">
                <a:solidFill>
                  <a:schemeClr val="tx1">
                    <a:lumMod val="65000"/>
                    <a:lumOff val="35000"/>
                  </a:schemeClr>
                </a:solidFill>
              </a:rPr>
              <a:t>③ </a:t>
            </a:r>
            <a:r xmlns:a="http://schemas.openxmlformats.org/drawingml/2006/main">
              <a:rPr lang="fil" altLang="ko-KR" sz="2800">
                <a:solidFill>
                  <a:schemeClr val="tx1">
                    <a:lumMod val="65000"/>
                    <a:lumOff val="35000"/>
                  </a:schemeClr>
                </a:solidFill>
              </a:rPr>
              <a:t>Karne at Tubig</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en-US" sz="2800">
                <a:solidFill>
                  <a:schemeClr val="tx1">
                    <a:lumMod val="65000"/>
                    <a:lumOff val="35000"/>
                  </a:schemeClr>
                </a:solidFill>
              </a:rPr>
              <a:t>④ </a:t>
            </a:r>
            <a:r xmlns:a="http://schemas.openxmlformats.org/drawingml/2006/main">
              <a:rPr lang="fil" altLang="ko-KR" sz="2800">
                <a:solidFill>
                  <a:schemeClr val="tx1">
                    <a:lumMod val="65000"/>
                    <a:lumOff val="35000"/>
                  </a:schemeClr>
                </a:solidFill>
              </a:rPr>
              <a:t>Kanin at Sopas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en-US" sz="2800">
                <a:solidFill>
                  <a:srgbClr val="FF0000"/>
                </a:solidFill>
              </a:rPr>
              <a:t>① </a:t>
            </a:r>
            <a:r xmlns:a="http://schemas.openxmlformats.org/drawingml/2006/main">
              <a:rPr lang="fil" altLang="ko-KR" sz="2800">
                <a:solidFill>
                  <a:srgbClr val="FF0000"/>
                </a:solidFill>
              </a:rPr>
              <a:t>Manna at Pugo</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4000">
                <a:solidFill>
                  <a:srgbClr val="FF0000"/>
                </a:solidFill>
              </a:rPr>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3600">
                <a:solidFill>
                  <a:schemeClr val="bg1">
                    <a:lumMod val="50000"/>
                  </a:schemeClr>
                </a:solidFill>
              </a:rPr>
              <a:t>"Narinig ko ang mga pag-ungol ng mga Israelita. Sabihin mo sa kanila, 'Sa takipsilim ay kakain kayo ng karne, at sa umaga ay mabubusog kayo ng tinapay. At inyong malalaman na ako ang Panginoon ninyong Diyos.'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il" altLang="ko-KR" sz="2800">
                <a:solidFill>
                  <a:schemeClr val="tx1">
                    <a:lumMod val="65000"/>
                    <a:lumOff val="35000"/>
                  </a:schemeClr>
                </a:solidFill>
              </a:rPr>
              <a:t>Exodo</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32707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p>
            <a:r xmlns:a="http://schemas.openxmlformats.org/drawingml/2006/main">
              <a:rPr lang="fil" altLang="ko-KR" b="1">
                <a:solidFill>
                  <a:schemeClr val="tx1">
                    <a:lumMod val="50000"/>
                    <a:lumOff val="50000"/>
                  </a:schemeClr>
                </a:solidFill>
              </a:rPr>
              <a:t>Hindi.</a:t>
            </a:r>
            <a:r xmlns:a="http://schemas.openxmlformats.org/drawingml/2006/main">
              <a:rPr lang="fil" altLang="en-US" b="1">
                <a:solidFill>
                  <a:schemeClr val="tx1">
                    <a:lumMod val="50000"/>
                    <a:lumOff val="50000"/>
                  </a:schemeClr>
                </a:solidFill>
              </a:rPr>
              <a:t> </a:t>
            </a:r>
            <a:r xmlns:a="http://schemas.openxmlformats.org/drawingml/2006/main">
              <a:rPr lang="fil" altLang="ko-KR" b="1">
                <a:solidFill>
                  <a:schemeClr val="tx1">
                    <a:lumMod val="50000"/>
                    <a:lumOff val="50000"/>
                  </a:schemeClr>
                </a:solidFill>
              </a:rPr>
              <a:t>21 Ang Salita ng 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4176464" cy="1323439"/>
          </a:xfrm>
          <a:prstGeom prst="rect">
            <a:avLst/>
          </a:prstGeom>
          <a:noFill/>
        </p:spPr>
        <p:txBody>
          <a:bodyPr wrap="square" rtlCol="0">
            <a:spAutoFit/>
          </a:bodyPr>
          <a:lstStyle/>
          <a:p>
            <a:pPr xmlns:a="http://schemas.openxmlformats.org/drawingml/2006/main" algn="ctr"/>
            <a:r xmlns:a="http://schemas.openxmlformats.org/drawingml/2006/main">
              <a:rPr lang="fil" altLang="ko-KR" sz="4000"/>
              <a:t>Ang Sampung Utos</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1982740"/>
            <a:ext cx="4929496" cy="3606522"/>
          </a:xfrm>
          <a:prstGeom prst="rect">
            <a:avLst/>
          </a:prstGeom>
        </p:spPr>
      </p:pic>
    </p:spTree>
    <p:extLst>
      <p:ext uri="{BB962C8B-B14F-4D97-AF65-F5344CB8AC3E}">
        <p14:creationId xmlns:p14="http://schemas.microsoft.com/office/powerpoint/2010/main" val="2335076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fil" altLang="ko-KR" sz="4000">
                <a:solidFill>
                  <a:srgbClr val="FF0000"/>
                </a:solidFill>
              </a:rPr>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fil" altLang="ko-KR" sz="3600">
                <a:solidFill>
                  <a:schemeClr val="tx1">
                    <a:lumMod val="65000"/>
                    <a:lumOff val="35000"/>
                  </a:schemeClr>
                </a:solidFill>
              </a:rPr>
              <a:t>Nandoon si Moises kasama ng Panginoon apatnapung araw at apatnapung gabi na hindi kumakain</a:t>
            </a:r>
          </a:p>
          <a:p>
            <a:r xmlns:a="http://schemas.openxmlformats.org/drawingml/2006/main">
              <a:rPr lang="fil" altLang="ko-KR" sz="3600">
                <a:solidFill>
                  <a:schemeClr val="tx1">
                    <a:lumMod val="65000"/>
                    <a:lumOff val="35000"/>
                  </a:schemeClr>
                </a:solidFill>
              </a:rPr>
              <a:t>tinapay o inuming tubig. At kaniyang isinulat sa mga tapyas ang mga salita ng tipan - ang Sampung Utos.</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fil" altLang="ko-KR" sz="2800">
                <a:solidFill>
                  <a:schemeClr val="tx1">
                    <a:lumMod val="65000"/>
                    <a:lumOff val="35000"/>
                  </a:schemeClr>
                </a:solidFill>
              </a:rPr>
              <a:t>Exodo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70320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5445224"/>
            <a:ext cx="8963222" cy="1384995"/>
          </a:xfrm>
          <a:prstGeom prst="rect">
            <a:avLst/>
          </a:prstGeom>
          <a:noFill/>
        </p:spPr>
        <p:txBody>
          <a:bodyPr wrap="square" rtlCol="0">
            <a:spAutoFit/>
          </a:bodyPr>
          <a:lstStyle/>
          <a:p>
            <a:r xmlns:a="http://schemas.openxmlformats.org/drawingml/2006/main">
              <a:rPr lang="fil" altLang="ko-KR" sz="2800">
                <a:solidFill>
                  <a:schemeClr val="tx1">
                    <a:lumMod val="65000"/>
                    <a:lumOff val="35000"/>
                  </a:schemeClr>
                </a:solidFill>
              </a:rPr>
              <a:t>Dumating ang mga Israelita sa Bundok Horeb (ang Bundok Sinai). Ang kaluwalhatian ng Panginoong Diyos ay puno sa Bundok Sinai (Bundok Horeb).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3999" cy="5445225"/>
          </a:xfrm>
          <a:prstGeom prst="rect">
            <a:avLst/>
          </a:prstGeom>
        </p:spPr>
      </p:pic>
    </p:spTree>
    <p:extLst>
      <p:ext uri="{BB962C8B-B14F-4D97-AF65-F5344CB8AC3E}">
        <p14:creationId xmlns:p14="http://schemas.microsoft.com/office/powerpoint/2010/main" val="28690761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33" y="6995"/>
            <a:ext cx="8183932" cy="5798269"/>
          </a:xfrm>
          <a:prstGeom prst="rect">
            <a:avLst/>
          </a:prstGeom>
        </p:spPr>
      </p:pic>
      <p:sp>
        <p:nvSpPr>
          <p:cNvPr id="5" name="TextBox 4"/>
          <p:cNvSpPr txBox="1"/>
          <p:nvPr/>
        </p:nvSpPr>
        <p:spPr>
          <a:xfrm>
            <a:off x="73274" y="5787261"/>
            <a:ext cx="8963222" cy="954107"/>
          </a:xfrm>
          <a:prstGeom prst="rect">
            <a:avLst/>
          </a:prstGeom>
          <a:noFill/>
        </p:spPr>
        <p:txBody>
          <a:bodyPr wrap="square" rtlCol="0">
            <a:spAutoFit/>
          </a:bodyPr>
          <a:lstStyle/>
          <a:p>
            <a:r xmlns:a="http://schemas.openxmlformats.org/drawingml/2006/main">
              <a:rPr lang="fil" altLang="ko-KR" sz="2800">
                <a:solidFill>
                  <a:schemeClr val="tx1">
                    <a:lumMod val="65000"/>
                    <a:lumOff val="35000"/>
                  </a:schemeClr>
                </a:solidFill>
              </a:rPr>
              <a:t>Sinabi ng Diyos kay Moises, “Umakyat ka sa akin sa bundok.” Umakyat si Moises sa bundok ng Diyos.</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92132518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598" y="5517232"/>
            <a:ext cx="9054634" cy="1384995"/>
          </a:xfrm>
          <a:prstGeom prst="rect">
            <a:avLst/>
          </a:prstGeom>
          <a:noFill/>
        </p:spPr>
        <p:txBody>
          <a:bodyPr wrap="square" rtlCol="0">
            <a:spAutoFit/>
          </a:bodyPr>
          <a:lstStyle/>
          <a:p>
            <a:r xmlns:a="http://schemas.openxmlformats.org/drawingml/2006/main">
              <a:rPr lang="fil" altLang="ko-KR" sz="2800">
                <a:solidFill>
                  <a:schemeClr val="tx1">
                    <a:lumMod val="65000"/>
                    <a:lumOff val="35000"/>
                  </a:schemeClr>
                </a:solidFill>
              </a:rPr>
              <a:t>Isang araw, tinawag siya ng Diyos sa loob ng nasusunog na palumpong at sinabi sa kanya. “Ipadadala kita kay Faraon upang iligtas ang aking bayang mga Israelita mula sa Ehipto.”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12"/>
            <a:ext cx="9144000" cy="5545944"/>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6021288"/>
            <a:ext cx="9054634" cy="523220"/>
          </a:xfrm>
          <a:prstGeom prst="rect">
            <a:avLst/>
          </a:prstGeom>
          <a:noFill/>
        </p:spPr>
        <p:txBody>
          <a:bodyPr wrap="square" rtlCol="0">
            <a:spAutoFit/>
          </a:bodyPr>
          <a:lstStyle/>
          <a:p>
            <a:r xmlns:a="http://schemas.openxmlformats.org/drawingml/2006/main">
              <a:rPr lang="fil" altLang="ko-KR" sz="2800">
                <a:solidFill>
                  <a:schemeClr val="tx1">
                    <a:lumMod val="65000"/>
                    <a:lumOff val="35000"/>
                  </a:schemeClr>
                </a:solidFill>
              </a:rPr>
              <a:t>Nakipagpulong ang Panginoong Diyos sa bundok ng Horeb.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43" y="-11699"/>
            <a:ext cx="8316906" cy="5892480"/>
          </a:xfrm>
          <a:prstGeom prst="rect">
            <a:avLst/>
          </a:prstGeom>
        </p:spPr>
      </p:pic>
    </p:spTree>
    <p:extLst>
      <p:ext uri="{BB962C8B-B14F-4D97-AF65-F5344CB8AC3E}">
        <p14:creationId xmlns:p14="http://schemas.microsoft.com/office/powerpoint/2010/main" val="125769555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5473005"/>
            <a:ext cx="9054634" cy="1384995"/>
          </a:xfrm>
          <a:prstGeom prst="rect">
            <a:avLst/>
          </a:prstGeom>
          <a:noFill/>
        </p:spPr>
        <p:txBody>
          <a:bodyPr wrap="square" rtlCol="0">
            <a:spAutoFit/>
          </a:bodyPr>
          <a:lstStyle/>
          <a:p>
            <a:r xmlns:a="http://schemas.openxmlformats.org/drawingml/2006/main">
              <a:rPr lang="fil" altLang="ko-KR" sz="2800">
                <a:solidFill>
                  <a:schemeClr val="tx1">
                    <a:lumMod val="65000"/>
                    <a:lumOff val="35000"/>
                  </a:schemeClr>
                </a:solidFill>
              </a:rPr>
              <a:t>Ibinigay ng Diyos kay Moises ang mga tapyas na bato. Isinulat ng Diyos ang mga batas at mga utos dito upang sundin ng mga Israelita—ang Sampung Utos.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8712"/>
            <a:ext cx="8352928" cy="5041888"/>
          </a:xfrm>
          <a:prstGeom prst="rect">
            <a:avLst/>
          </a:prstGeom>
        </p:spPr>
      </p:pic>
    </p:spTree>
    <p:extLst>
      <p:ext uri="{BB962C8B-B14F-4D97-AF65-F5344CB8AC3E}">
        <p14:creationId xmlns:p14="http://schemas.microsoft.com/office/powerpoint/2010/main" val="118226066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5338"/>
            <a:ext cx="9054634" cy="1292662"/>
          </a:xfrm>
          <a:prstGeom prst="rect">
            <a:avLst/>
          </a:prstGeom>
          <a:noFill/>
        </p:spPr>
        <p:txBody>
          <a:bodyPr wrap="square" rtlCol="0">
            <a:spAutoFit/>
          </a:bodyPr>
          <a:lstStyle/>
          <a:p>
            <a:r xmlns:a="http://schemas.openxmlformats.org/drawingml/2006/main">
              <a:rPr lang="fil" altLang="ko-KR" sz="2600">
                <a:solidFill>
                  <a:schemeClr val="tx1">
                    <a:lumMod val="65000"/>
                    <a:lumOff val="35000"/>
                  </a:schemeClr>
                </a:solidFill>
              </a:rPr>
              <a:t>"Salamat, Panginoon, sa pagbibigay mo sa amin ng mga batas."</a:t>
            </a:r>
          </a:p>
          <a:p>
            <a:r xmlns:a="http://schemas.openxmlformats.org/drawingml/2006/main">
              <a:rPr lang="fil" altLang="ko-KR" sz="2600">
                <a:solidFill>
                  <a:schemeClr val="tx1">
                    <a:lumMod val="65000"/>
                    <a:lumOff val="35000"/>
                  </a:schemeClr>
                </a:solidFill>
              </a:rPr>
              <a:t>Naisip ni Moises, “Ililigtas at ituturo ko itong mahalagang Sampung Utos.”</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699"/>
            <a:ext cx="9127908" cy="5344517"/>
          </a:xfrm>
          <a:prstGeom prst="rect">
            <a:avLst/>
          </a:prstGeom>
        </p:spPr>
      </p:pic>
    </p:spTree>
    <p:extLst>
      <p:ext uri="{BB962C8B-B14F-4D97-AF65-F5344CB8AC3E}">
        <p14:creationId xmlns:p14="http://schemas.microsoft.com/office/powerpoint/2010/main" val="8220049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fil" altLang="ko-KR" sz="4000">
                <a:solidFill>
                  <a:srgbClr val="FF0000"/>
                </a:solidFill>
              </a:rPr>
              <a:t>Aralin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24611"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332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52238" y="1788542"/>
            <a:ext cx="8208912" cy="3539430"/>
          </a:xfrm>
          <a:prstGeom prst="rect">
            <a:avLst/>
          </a:prstGeom>
          <a:noFill/>
        </p:spPr>
        <p:txBody>
          <a:bodyPr wrap="square" rtlCol="0">
            <a:spAutoFit/>
          </a:bodyPr>
          <a:lstStyle/>
          <a:p>
            <a:pPr xmlns:a="http://schemas.openxmlformats.org/drawingml/2006/main" algn="ctr"/>
            <a:r xmlns:a="http://schemas.openxmlformats.org/drawingml/2006/main">
              <a:rPr lang="fil" altLang="ko-KR" sz="3200">
                <a:solidFill>
                  <a:schemeClr val="tx1">
                    <a:lumMod val="65000"/>
                    <a:lumOff val="35000"/>
                  </a:schemeClr>
                </a:solidFill>
              </a:rPr>
              <a:t>Ang Sampung Utos ay ang mahalagang mga regulasyon na ibinigay ng Diyos para sa ating buhay.</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fil" altLang="ko-KR" sz="3200">
                <a:solidFill>
                  <a:schemeClr val="tx1">
                    <a:lumMod val="65000"/>
                    <a:lumOff val="35000"/>
                  </a:schemeClr>
                </a:solidFill>
              </a:rPr>
              <a:t>Kapag sinunod natin ang mga batas ng Diyos, malulugod ang Diyos sa ating buhay.</a:t>
            </a:r>
          </a:p>
          <a:p>
            <a:pPr algn="ctr"/>
            <a:endParaRPr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p:txBody>
      </p:sp>
    </p:spTree>
    <p:extLst>
      <p:ext uri="{BB962C8B-B14F-4D97-AF65-F5344CB8AC3E}">
        <p14:creationId xmlns:p14="http://schemas.microsoft.com/office/powerpoint/2010/main" val="137382834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fil" altLang="ko-KR" sz="3200"/>
              <a:t>Diyos?</a:t>
            </a:r>
            <a:r xmlns:a="http://schemas.openxmlformats.org/drawingml/2006/main">
              <a:rPr lang="fi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fil" altLang="ko-KR" sz="3600">
                <a:solidFill>
                  <a:srgbClr val="C00000"/>
                </a:solidFill>
              </a:rPr>
              <a:t>Diyos</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862322"/>
          </a:xfrm>
          <a:prstGeom prst="rect">
            <a:avLst/>
          </a:prstGeom>
          <a:noFill/>
        </p:spPr>
        <p:txBody>
          <a:bodyPr wrap="square" rtlCol="0">
            <a:spAutoFit/>
          </a:bodyPr>
          <a:lstStyle/>
          <a:p>
            <a:r xmlns:a="http://schemas.openxmlformats.org/drawingml/2006/main">
              <a:rPr lang="fil" altLang="ko-KR" sz="3600">
                <a:solidFill>
                  <a:schemeClr val="tx1">
                    <a:lumMod val="65000"/>
                    <a:lumOff val="35000"/>
                  </a:schemeClr>
                </a:solidFill>
              </a:rPr>
              <a:t>Ibinigay sa atin ng Diyos ang mga batas at ang Sampung Utos.</a:t>
            </a:r>
          </a:p>
          <a:p>
            <a:endParaRPr lang="en-US" altLang="ko-KR" sz="3600">
              <a:solidFill>
                <a:schemeClr val="tx1">
                  <a:lumMod val="65000"/>
                  <a:lumOff val="35000"/>
                </a:schemeClr>
              </a:solidFill>
            </a:endParaRPr>
          </a:p>
          <a:p>
            <a:r xmlns:a="http://schemas.openxmlformats.org/drawingml/2006/main">
              <a:rPr lang="fil" altLang="ko-KR" sz="3600">
                <a:solidFill>
                  <a:schemeClr val="tx1">
                    <a:lumMod val="65000"/>
                    <a:lumOff val="35000"/>
                  </a:schemeClr>
                </a:solidFill>
              </a:rPr>
              <a:t>Ipinakilala ng Diyos ang Kanyang sarili sa atin sa pamamagitan ng mga batas at kautusang ito.</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13778045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fil" altLang="ko-KR" sz="4000">
                <a:solidFill>
                  <a:srgbClr val="FF0000"/>
                </a:solidFill>
              </a:rPr>
              <a:t>Quiz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416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fil" altLang="ko-KR" sz="3200">
                <a:solidFill>
                  <a:schemeClr val="tx1">
                    <a:lumMod val="65000"/>
                    <a:lumOff val="35000"/>
                  </a:schemeClr>
                </a:solidFill>
              </a:rPr>
              <a:t>Saan isinulat ng Diyos ang Sampung Utos?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fil" altLang="en-US" sz="2800">
                <a:solidFill>
                  <a:schemeClr val="tx1">
                    <a:lumMod val="65000"/>
                    <a:lumOff val="35000"/>
                  </a:schemeClr>
                </a:solidFill>
              </a:rPr>
              <a:t>① </a:t>
            </a:r>
            <a:r xmlns:a="http://schemas.openxmlformats.org/drawingml/2006/main">
              <a:rPr lang="fil" altLang="ko-KR" sz="2800">
                <a:solidFill>
                  <a:schemeClr val="tx1">
                    <a:lumMod val="65000"/>
                    <a:lumOff val="35000"/>
                  </a:schemeClr>
                </a:solidFill>
              </a:rPr>
              <a:t>Wood tablet</a:t>
            </a:r>
            <a:r xmlns:a="http://schemas.openxmlformats.org/drawingml/2006/main">
              <a:rPr lang="fil" altLang="en-US" sz="2800">
                <a:solidFill>
                  <a:schemeClr val="tx1">
                    <a:lumMod val="65000"/>
                    <a:lumOff val="35000"/>
                  </a:schemeClr>
                </a:solidFill>
              </a:rPr>
              <a:t> </a:t>
            </a: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fil" altLang="en-US" sz="2800">
                <a:solidFill>
                  <a:schemeClr val="tx1">
                    <a:lumMod val="65000"/>
                    <a:lumOff val="35000"/>
                  </a:schemeClr>
                </a:solidFill>
              </a:rPr>
              <a:t>② </a:t>
            </a:r>
            <a:r xmlns:a="http://schemas.openxmlformats.org/drawingml/2006/main">
              <a:rPr lang="fil" altLang="ko-KR" sz="2800">
                <a:solidFill>
                  <a:schemeClr val="tx1">
                    <a:lumMod val="65000"/>
                    <a:lumOff val="35000"/>
                  </a:schemeClr>
                </a:solidFill>
              </a:rPr>
              <a:t>Putik</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tableta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fil" altLang="en-US" sz="2800">
                <a:solidFill>
                  <a:schemeClr val="tx1">
                    <a:lumMod val="65000"/>
                    <a:lumOff val="35000"/>
                  </a:schemeClr>
                </a:solidFill>
              </a:rPr>
              <a:t>③ </a:t>
            </a:r>
            <a:r xmlns:a="http://schemas.openxmlformats.org/drawingml/2006/main">
              <a:rPr lang="fil" altLang="ko-KR" sz="2800">
                <a:solidFill>
                  <a:schemeClr val="tx1">
                    <a:lumMod val="65000"/>
                    <a:lumOff val="35000"/>
                  </a:schemeClr>
                </a:solidFill>
              </a:rPr>
              <a:t>Papel</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fil" altLang="en-US" sz="2800">
                <a:solidFill>
                  <a:schemeClr val="tx1">
                    <a:lumMod val="65000"/>
                    <a:lumOff val="35000"/>
                  </a:schemeClr>
                </a:solidFill>
              </a:rPr>
              <a:t>④ </a:t>
            </a:r>
            <a:r xmlns:a="http://schemas.openxmlformats.org/drawingml/2006/main">
              <a:rPr lang="fil" altLang="ko-KR" sz="2800">
                <a:solidFill>
                  <a:schemeClr val="tx1">
                    <a:lumMod val="65000"/>
                    <a:lumOff val="35000"/>
                  </a:schemeClr>
                </a:solidFill>
              </a:rPr>
              <a:t>Tabletang bato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p>
            <a:r xmlns:a="http://schemas.openxmlformats.org/drawingml/2006/main">
              <a:rPr lang="fil" altLang="en-US" sz="2800">
                <a:solidFill>
                  <a:srgbClr val="FF0000"/>
                </a:solidFill>
              </a:rPr>
              <a:t>④ </a:t>
            </a:r>
            <a:r xmlns:a="http://schemas.openxmlformats.org/drawingml/2006/main">
              <a:rPr lang="fil" altLang="ko-KR" sz="2800">
                <a:solidFill>
                  <a:srgbClr val="FF0000"/>
                </a:solidFill>
              </a:rPr>
              <a:t>Tabletang bato</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3777942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fil" altLang="ko-KR" sz="4000">
                <a:solidFill>
                  <a:srgbClr val="FF0000"/>
                </a:solidFill>
              </a:rPr>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fil" altLang="ko-KR" sz="3600">
                <a:solidFill>
                  <a:schemeClr val="tx1">
                    <a:lumMod val="65000"/>
                    <a:lumOff val="35000"/>
                  </a:schemeClr>
                </a:solidFill>
              </a:rPr>
              <a:t>Nandoon si Moises kasama ng Panginoon apatnapung araw at apatnapung gabi na hindi kumakain</a:t>
            </a:r>
          </a:p>
          <a:p>
            <a:r xmlns:a="http://schemas.openxmlformats.org/drawingml/2006/main">
              <a:rPr lang="fil" altLang="ko-KR" sz="3600">
                <a:solidFill>
                  <a:schemeClr val="tx1">
                    <a:lumMod val="65000"/>
                    <a:lumOff val="35000"/>
                  </a:schemeClr>
                </a:solidFill>
              </a:rPr>
              <a:t>tinapay o inuming tubig. At kaniyang isinulat sa mga tapyas ang mga salita ng tipan - ang Sampung Utos.</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fil" altLang="ko-KR" sz="2800">
                <a:solidFill>
                  <a:schemeClr val="tx1">
                    <a:lumMod val="65000"/>
                    <a:lumOff val="35000"/>
                  </a:schemeClr>
                </a:solidFill>
              </a:rPr>
              <a:t>Exodo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6324980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b="1">
                <a:solidFill>
                  <a:schemeClr val="tx1">
                    <a:lumMod val="50000"/>
                    <a:lumOff val="50000"/>
                  </a:schemeClr>
                </a:solidFill>
              </a:rPr>
              <a:t>Blg. 22 Ang Salita ng 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4400"/>
              <a:t>Ang Gintong guya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831583"/>
            <a:ext cx="5364088" cy="3792550"/>
          </a:xfrm>
          <a:prstGeom prst="rect">
            <a:avLst/>
          </a:prstGeom>
        </p:spPr>
      </p:pic>
    </p:spTree>
    <p:extLst>
      <p:ext uri="{BB962C8B-B14F-4D97-AF65-F5344CB8AC3E}">
        <p14:creationId xmlns:p14="http://schemas.microsoft.com/office/powerpoint/2010/main" val="3588318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4000">
                <a:solidFill>
                  <a:srgbClr val="FF0000"/>
                </a:solidFill>
              </a:rPr>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3600">
                <a:solidFill>
                  <a:schemeClr val="bg1">
                    <a:lumMod val="50000"/>
                  </a:schemeClr>
                </a:solidFill>
              </a:rPr>
              <a:t>Kinuha niya ang iniabot sa kanya at ginawang idol cast ang hugis</a:t>
            </a:r>
          </a:p>
          <a:p>
            <a:r xmlns:a="http://schemas.openxmlformats.org/drawingml/2006/main">
              <a:rPr lang="fil" altLang="ko-KR" sz="3600">
                <a:solidFill>
                  <a:schemeClr val="bg1">
                    <a:lumMod val="50000"/>
                  </a:schemeClr>
                </a:solidFill>
              </a:rPr>
              <a:t>ng isang guya, na ginagawa itong gamit. Nang magkagayo'y sinabi nila, Ito ang iyong mga dios, Oh Israel, na nag-ahon sa iyo mula sa Egipto.</a:t>
            </a:r>
          </a:p>
          <a:p>
            <a:r xmlns:a="http://schemas.openxmlformats.org/drawingml/2006/main">
              <a:rPr lang="fil"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il" altLang="ko-KR" sz="2800">
                <a:solidFill>
                  <a:schemeClr val="tx1">
                    <a:lumMod val="65000"/>
                    <a:lumOff val="35000"/>
                  </a:schemeClr>
                </a:solidFill>
              </a:rPr>
              <a:t>Exodo</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4224893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7321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2800">
                <a:solidFill>
                  <a:schemeClr val="tx1">
                    <a:lumMod val="65000"/>
                    <a:lumOff val="35000"/>
                  </a:schemeClr>
                </a:solidFill>
              </a:rPr>
              <a:t>Nang hindi bumababa si Moses mula sa Bundok nang napakatagal, nakaramdam sila ng pagkabalisa. "Kailangan natin ang ating diyos na mamuno sa atin sa halip na si Moises."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229200"/>
          </a:xfrm>
          <a:prstGeom prst="rect">
            <a:avLst/>
          </a:prstGeom>
        </p:spPr>
      </p:pic>
    </p:spTree>
    <p:extLst>
      <p:ext uri="{BB962C8B-B14F-4D97-AF65-F5344CB8AC3E}">
        <p14:creationId xmlns:p14="http://schemas.microsoft.com/office/powerpoint/2010/main" val="179886426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92552"/>
          </a:xfrm>
          <a:prstGeom prst="rect">
            <a:avLst/>
          </a:prstGeom>
          <a:noFill/>
        </p:spPr>
        <p:txBody>
          <a:bodyPr wrap="square" rtlCol="0">
            <a:spAutoFit/>
          </a:bodyPr>
          <a:lstStyle/>
          <a:p>
            <a:r xmlns:a="http://schemas.openxmlformats.org/drawingml/2006/main">
              <a:rPr lang="fil" altLang="ko-KR" sz="2600">
                <a:solidFill>
                  <a:schemeClr val="tx1">
                    <a:lumMod val="65000"/>
                    <a:lumOff val="35000"/>
                  </a:schemeClr>
                </a:solidFill>
              </a:rPr>
              <a:t>Si Moises ay bumalik sa Ehipto upang iligtas ang kanyang bayan na mga Israelita na may hawak ng tungkod na ibinigay ng Diyos sa kanya.</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8" y="0"/>
            <a:ext cx="8171044" cy="5776565"/>
          </a:xfrm>
          <a:prstGeom prst="rect">
            <a:avLst/>
          </a:prstGeom>
        </p:spPr>
      </p:pic>
    </p:spTree>
    <p:extLst>
      <p:ext uri="{BB962C8B-B14F-4D97-AF65-F5344CB8AC3E}">
        <p14:creationId xmlns:p14="http://schemas.microsoft.com/office/powerpoint/2010/main" val="257729391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2800">
                <a:solidFill>
                  <a:schemeClr val="tx1">
                    <a:lumMod val="65000"/>
                    <a:lumOff val="35000"/>
                  </a:schemeClr>
                </a:solidFill>
              </a:rPr>
              <a:t>Kaya, gumawa sila ng gintong guya at sinamba ito bilang kanilang diyos na mangunguna sa kanila.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4"/>
            <a:ext cx="8312665" cy="5877272"/>
          </a:xfrm>
          <a:prstGeom prst="rect">
            <a:avLst/>
          </a:prstGeom>
        </p:spPr>
      </p:pic>
    </p:spTree>
    <p:extLst>
      <p:ext uri="{BB962C8B-B14F-4D97-AF65-F5344CB8AC3E}">
        <p14:creationId xmlns:p14="http://schemas.microsoft.com/office/powerpoint/2010/main" val="178046134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2800">
                <a:solidFill>
                  <a:schemeClr val="tx1">
                    <a:lumMod val="65000"/>
                    <a:lumOff val="35000"/>
                  </a:schemeClr>
                </a:solidFill>
              </a:rPr>
              <a:t>Si Moses na bumababa kasama ang Sampung Utos ay nagalit nang husto.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54" y="-27383"/>
            <a:ext cx="8334092" cy="5904656"/>
          </a:xfrm>
          <a:prstGeom prst="rect">
            <a:avLst/>
          </a:prstGeom>
        </p:spPr>
      </p:pic>
    </p:spTree>
    <p:extLst>
      <p:ext uri="{BB962C8B-B14F-4D97-AF65-F5344CB8AC3E}">
        <p14:creationId xmlns:p14="http://schemas.microsoft.com/office/powerpoint/2010/main" val="173041108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2800">
                <a:solidFill>
                  <a:schemeClr val="tx1">
                    <a:lumMod val="65000"/>
                    <a:lumOff val="35000"/>
                  </a:schemeClr>
                </a:solidFill>
              </a:rPr>
              <a:t>Galit na galit ang Diyos sa kanila. “Sisirain ko sila. Pagkatapos ay gagawin kitang isang malaking bansa.”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903030"/>
          </a:xfrm>
          <a:prstGeom prst="rect">
            <a:avLst/>
          </a:prstGeom>
        </p:spPr>
      </p:pic>
    </p:spTree>
    <p:extLst>
      <p:ext uri="{BB962C8B-B14F-4D97-AF65-F5344CB8AC3E}">
        <p14:creationId xmlns:p14="http://schemas.microsoft.com/office/powerpoint/2010/main" val="17806570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12" y="5920824"/>
            <a:ext cx="9207838"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2600">
                <a:solidFill>
                  <a:schemeClr val="tx1">
                    <a:lumMod val="65000"/>
                    <a:lumOff val="35000"/>
                  </a:schemeClr>
                </a:solidFill>
              </a:rPr>
              <a:t>Ngunit, nanalangin si Moises sa Diyos na patawarin sila nang seryoso. Dininig ng Diyos ang panalangin ni Moises at pinatawad sila.</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 y="7674"/>
            <a:ext cx="9148815" cy="5913150"/>
          </a:xfrm>
          <a:prstGeom prst="rect">
            <a:avLst/>
          </a:prstGeom>
        </p:spPr>
      </p:pic>
    </p:spTree>
    <p:extLst>
      <p:ext uri="{BB962C8B-B14F-4D97-AF65-F5344CB8AC3E}">
        <p14:creationId xmlns:p14="http://schemas.microsoft.com/office/powerpoint/2010/main" val="100620666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4000">
                <a:solidFill>
                  <a:srgbClr val="FF0000"/>
                </a:solidFill>
              </a:rPr>
              <a:t>ngayong araw</a:t>
            </a:r>
            <a:r xmlns:a="http://schemas.openxmlformats.org/drawingml/2006/main">
              <a:rPr lang="fil" altLang="en-US" sz="4000">
                <a:solidFill>
                  <a:srgbClr val="FF0000"/>
                </a:solidFill>
              </a:rPr>
              <a:t> </a:t>
            </a:r>
            <a:r xmlns:a="http://schemas.openxmlformats.org/drawingml/2006/main">
              <a:rPr lang="fil" altLang="ko-KR" sz="4000">
                <a:solidFill>
                  <a:srgbClr val="FF0000"/>
                </a:solidFill>
              </a:rPr>
              <a:t>Aral</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7150" y="5136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5136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5078313"/>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3600">
                <a:solidFill>
                  <a:schemeClr val="tx1">
                    <a:lumMod val="65000"/>
                    <a:lumOff val="35000"/>
                  </a:schemeClr>
                </a:solidFill>
              </a:rPr>
              <a:t>Ang pinakaayaw ng Diyos ay ang sumamba sa ibang mga diyos sa halip na Siya.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fil" altLang="ko-KR" sz="3600">
                <a:solidFill>
                  <a:schemeClr val="tx1">
                    <a:lumMod val="65000"/>
                    <a:lumOff val="35000"/>
                  </a:schemeClr>
                </a:solidFill>
              </a:rPr>
              <a:t>Huwag kang gagawa para sa iyong sarili ng anumang idolo sa anumang halaga.</a:t>
            </a:r>
          </a:p>
          <a:p>
            <a:pPr xmlns:a="http://schemas.openxmlformats.org/drawingml/2006/main" algn="ctr"/>
            <a:r xmlns:a="http://schemas.openxmlformats.org/drawingml/2006/main">
              <a:rPr lang="fil" altLang="ko-KR" sz="3600">
                <a:solidFill>
                  <a:schemeClr val="tx1">
                    <a:lumMod val="65000"/>
                    <a:lumOff val="35000"/>
                  </a:schemeClr>
                </a:solidFill>
              </a:rPr>
              <a:t>Anuman ang mangyari, huwag kang yuyuko at sasamba sa kanila.</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405912542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3200">
                <a:solidFill>
                  <a:srgbClr val="FF0000"/>
                </a:solidFill>
              </a:rPr>
              <a:t>Diyos?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2456" y="7372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683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3600">
                <a:solidFill>
                  <a:srgbClr val="C00000"/>
                </a:solidFill>
              </a:rPr>
              <a:t>Diyos…</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3600">
                <a:solidFill>
                  <a:schemeClr val="tx1">
                    <a:lumMod val="65000"/>
                    <a:lumOff val="35000"/>
                  </a:schemeClr>
                </a:solidFill>
              </a:rPr>
              <a:t>Ang Diyos ay higit na kinasusuklaman ang pagsamba sa diyus-diyosan sa halip na Siya.</a:t>
            </a:r>
          </a:p>
          <a:p>
            <a:endParaRPr lang="ko-KR" altLang="en-US" sz="3600">
              <a:solidFill>
                <a:schemeClr val="tx1">
                  <a:lumMod val="65000"/>
                  <a:lumOff val="35000"/>
                </a:schemeClr>
              </a:solidFill>
            </a:endParaRPr>
          </a:p>
        </p:txBody>
      </p:sp>
    </p:spTree>
    <p:extLst>
      <p:ext uri="{BB962C8B-B14F-4D97-AF65-F5344CB8AC3E}">
        <p14:creationId xmlns:p14="http://schemas.microsoft.com/office/powerpoint/2010/main" val="17588723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4000">
                <a:solidFill>
                  <a:srgbClr val="FF0000"/>
                </a:solidFill>
              </a:rPr>
              <a:t>Quiz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9036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3600">
                <a:solidFill>
                  <a:schemeClr val="tx1">
                    <a:lumMod val="65000"/>
                    <a:lumOff val="35000"/>
                  </a:schemeClr>
                </a:solidFill>
              </a:rPr>
              <a:t>Anong idolo ang ginawa ng mga Israelita para sa paggawa ng mga kasalanan?</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en-US" sz="2800">
                <a:solidFill>
                  <a:schemeClr val="tx1">
                    <a:lumMod val="65000"/>
                    <a:lumOff val="35000"/>
                  </a:schemeClr>
                </a:solidFill>
              </a:rPr>
              <a:t>① </a:t>
            </a:r>
            <a:r xmlns:a="http://schemas.openxmlformats.org/drawingml/2006/main">
              <a:rPr lang="fil" altLang="ko-KR" sz="2800">
                <a:solidFill>
                  <a:schemeClr val="tx1">
                    <a:lumMod val="65000"/>
                    <a:lumOff val="35000"/>
                  </a:schemeClr>
                </a:solidFill>
              </a:rPr>
              <a:t>Ginto</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Agila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493151"/>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en-US" sz="2800">
                <a:solidFill>
                  <a:schemeClr val="tx1">
                    <a:lumMod val="65000"/>
                    <a:lumOff val="35000"/>
                  </a:schemeClr>
                </a:solidFill>
              </a:rPr>
              <a:t>② </a:t>
            </a:r>
            <a:r xmlns:a="http://schemas.openxmlformats.org/drawingml/2006/main">
              <a:rPr lang="fil" altLang="ko-KR" sz="2800">
                <a:solidFill>
                  <a:schemeClr val="tx1">
                    <a:lumMod val="65000"/>
                    <a:lumOff val="35000"/>
                  </a:schemeClr>
                </a:solidFill>
              </a:rPr>
              <a:t>Gintong guya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en-US" sz="2800">
                <a:solidFill>
                  <a:schemeClr val="tx1">
                    <a:lumMod val="65000"/>
                    <a:lumOff val="35000"/>
                  </a:schemeClr>
                </a:solidFill>
              </a:rPr>
              <a:t>③ </a:t>
            </a:r>
            <a:r xmlns:a="http://schemas.openxmlformats.org/drawingml/2006/main">
              <a:rPr lang="fil" altLang="ko-KR" sz="2800">
                <a:solidFill>
                  <a:schemeClr val="tx1">
                    <a:lumMod val="65000"/>
                    <a:lumOff val="35000"/>
                  </a:schemeClr>
                </a:solidFill>
              </a:rPr>
              <a:t>Silver Calf</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en-US" sz="2800">
                <a:solidFill>
                  <a:schemeClr val="tx1">
                    <a:lumMod val="65000"/>
                    <a:lumOff val="35000"/>
                  </a:schemeClr>
                </a:solidFill>
              </a:rPr>
              <a:t>④ </a:t>
            </a:r>
            <a:r xmlns:a="http://schemas.openxmlformats.org/drawingml/2006/main">
              <a:rPr lang="fil" altLang="ko-KR" sz="2800">
                <a:solidFill>
                  <a:schemeClr val="tx1">
                    <a:lumMod val="65000"/>
                    <a:lumOff val="35000"/>
                  </a:schemeClr>
                </a:solidFill>
              </a:rPr>
              <a:t>Pilak</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Agila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2536" y="349315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en-US" sz="2800">
                <a:solidFill>
                  <a:srgbClr val="FF0000"/>
                </a:solidFill>
              </a:rPr>
              <a:t>② </a:t>
            </a:r>
            <a:r xmlns:a="http://schemas.openxmlformats.org/drawingml/2006/main">
              <a:rPr lang="fil" altLang="ko-KR" sz="2800">
                <a:solidFill>
                  <a:srgbClr val="FF0000"/>
                </a:solidFill>
              </a:rPr>
              <a:t>Gintong guya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999124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4000">
                <a:solidFill>
                  <a:srgbClr val="FF0000"/>
                </a:solidFill>
              </a:rPr>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3600">
                <a:solidFill>
                  <a:schemeClr val="bg1">
                    <a:lumMod val="50000"/>
                  </a:schemeClr>
                </a:solidFill>
              </a:rPr>
              <a:t>Kinuha niya ang iniabot sa kanya at ginawang idol cast ang hugis</a:t>
            </a:r>
          </a:p>
          <a:p>
            <a:r xmlns:a="http://schemas.openxmlformats.org/drawingml/2006/main">
              <a:rPr lang="fil" altLang="ko-KR" sz="3600">
                <a:solidFill>
                  <a:schemeClr val="bg1">
                    <a:lumMod val="50000"/>
                  </a:schemeClr>
                </a:solidFill>
              </a:rPr>
              <a:t>ng isang guya, na ginagawa itong gamit. Nang magkagayo'y sinabi nila, Ito ang iyong mga dios, Oh Israel, na nag-ahon sa iyo mula sa Egipto.</a:t>
            </a:r>
          </a:p>
          <a:p>
            <a:r xmlns:a="http://schemas.openxmlformats.org/drawingml/2006/main">
              <a:rPr lang="fil"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il" altLang="ko-KR" sz="2800">
                <a:solidFill>
                  <a:schemeClr val="tx1">
                    <a:lumMod val="65000"/>
                    <a:lumOff val="35000"/>
                  </a:schemeClr>
                </a:solidFill>
              </a:rPr>
              <a:t>Exodo</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34013684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b="1">
                <a:solidFill>
                  <a:schemeClr val="tx1">
                    <a:lumMod val="50000"/>
                    <a:lumOff val="50000"/>
                  </a:schemeClr>
                </a:solidFill>
              </a:rPr>
              <a:t>Blg. 23 Ang Salita ng 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909" y="4221088"/>
            <a:ext cx="2592288" cy="21739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04909" y="5564135"/>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4400"/>
              <a:t>Ang Bahay ng Diyos (Tabernakulo) sa Disyerto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142" y="1831583"/>
            <a:ext cx="5173836" cy="3792550"/>
          </a:xfrm>
          <a:prstGeom prst="rect">
            <a:avLst/>
          </a:prstGeom>
        </p:spPr>
      </p:pic>
    </p:spTree>
    <p:extLst>
      <p:ext uri="{BB962C8B-B14F-4D97-AF65-F5344CB8AC3E}">
        <p14:creationId xmlns:p14="http://schemas.microsoft.com/office/powerpoint/2010/main" val="4280868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4000">
                <a:solidFill>
                  <a:srgbClr val="FF0000"/>
                </a:solidFill>
              </a:rPr>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3600">
                <a:solidFill>
                  <a:schemeClr val="bg1">
                    <a:lumMod val="50000"/>
                  </a:schemeClr>
                </a:solidFill>
              </a:rPr>
              <a:t>Sa araw na itinayo ang tabernakulo, ang Toldang Tagpuan ng Patotoo, tinakpan ito ng ulap. Mula gabi hanggang umaga ang ulap sa itaas ng tabernakulo ay nagmistulang apoy.</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il" altLang="ko-KR" sz="2800">
                <a:solidFill>
                  <a:schemeClr val="tx1">
                    <a:lumMod val="65000"/>
                    <a:lumOff val="35000"/>
                  </a:schemeClr>
                </a:solidFill>
              </a:rPr>
              <a:t>Numero</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29202541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fil" altLang="ko-KR" sz="4000">
                <a:solidFill>
                  <a:srgbClr val="FF0000"/>
                </a:solidFill>
              </a:rPr>
              <a:t>Aralin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0090" y="107087"/>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0753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4031873"/>
          </a:xfrm>
          <a:prstGeom prst="rect">
            <a:avLst/>
          </a:prstGeom>
          <a:noFill/>
        </p:spPr>
        <p:txBody>
          <a:bodyPr wrap="square" rtlCol="0">
            <a:spAutoFit/>
          </a:bodyPr>
          <a:lstStyle/>
          <a:p>
            <a:pPr xmlns:a="http://schemas.openxmlformats.org/drawingml/2006/main" algn="ctr"/>
            <a:r xmlns:a="http://schemas.openxmlformats.org/drawingml/2006/main">
              <a:rPr lang="fil" altLang="ko-KR" sz="3200">
                <a:solidFill>
                  <a:schemeClr val="tx1">
                    <a:lumMod val="65000"/>
                    <a:lumOff val="35000"/>
                  </a:schemeClr>
                </a:solidFill>
              </a:rPr>
              <a:t>Tinawag ng Diyos si Moises bilang pinuno ng mga Israelita noong siya ay 80 taong gulang.</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fil" altLang="ko-KR" sz="3200">
                <a:solidFill>
                  <a:schemeClr val="tx1">
                    <a:lumMod val="65000"/>
                    <a:lumOff val="35000"/>
                  </a:schemeClr>
                </a:solidFill>
              </a:rPr>
              <a:t>Ang plano ng Diyos ay iba sa atin, ngunit ang Kanyang plano ay laging perpekto.</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fil" altLang="ko-KR" sz="3200">
                <a:solidFill>
                  <a:schemeClr val="tx1">
                    <a:lumMod val="65000"/>
                    <a:lumOff val="35000"/>
                  </a:schemeClr>
                </a:solidFill>
              </a:rPr>
              <a:t>Kailangan nating maniwala na ang plano ng Diyos ay perpekto at kailangan nating umasa sa Kanya.</a:t>
            </a:r>
          </a:p>
        </p:txBody>
      </p:sp>
    </p:spTree>
    <p:extLst>
      <p:ext uri="{BB962C8B-B14F-4D97-AF65-F5344CB8AC3E}">
        <p14:creationId xmlns:p14="http://schemas.microsoft.com/office/powerpoint/2010/main" val="34853084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2800">
                <a:solidFill>
                  <a:schemeClr val="tx1">
                    <a:lumMod val="65000"/>
                    <a:lumOff val="35000"/>
                  </a:schemeClr>
                </a:solidFill>
              </a:rPr>
              <a:t>Sinabi ng Diyos kay Moises na gawin ang Tabernakulo—ang Bahay ng Diyos.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864331"/>
          </a:xfrm>
          <a:prstGeom prst="rect">
            <a:avLst/>
          </a:prstGeom>
        </p:spPr>
      </p:pic>
    </p:spTree>
    <p:extLst>
      <p:ext uri="{BB962C8B-B14F-4D97-AF65-F5344CB8AC3E}">
        <p14:creationId xmlns:p14="http://schemas.microsoft.com/office/powerpoint/2010/main" val="299238483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08277"/>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2800">
                <a:solidFill>
                  <a:schemeClr val="tx1">
                    <a:lumMod val="65000"/>
                    <a:lumOff val="35000"/>
                  </a:schemeClr>
                </a:solidFill>
              </a:rPr>
              <a:t>Sinabi ng Diyos ang lahat tungkol sa Tabernakulo—ang hugis nito at lahat ng bagay na dapat ihanda para dito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2132856"/>
            <a:ext cx="4529354" cy="3320128"/>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rcRect b="5939"/>
          <a:stretch>
            <a:fillRect/>
          </a:stretch>
        </p:blipFill>
        <p:spPr>
          <a:xfrm>
            <a:off x="683568" y="116632"/>
            <a:ext cx="3291840" cy="2808312"/>
          </a:xfrm>
          <a:prstGeom prst="rect">
            <a:avLst/>
          </a:prstGeom>
        </p:spPr>
      </p:pic>
    </p:spTree>
    <p:extLst>
      <p:ext uri="{BB962C8B-B14F-4D97-AF65-F5344CB8AC3E}">
        <p14:creationId xmlns:p14="http://schemas.microsoft.com/office/powerpoint/2010/main" val="328569204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2800">
                <a:solidFill>
                  <a:schemeClr val="tx1">
                    <a:lumMod val="65000"/>
                    <a:lumOff val="35000"/>
                  </a:schemeClr>
                </a:solidFill>
              </a:rPr>
              <a:t>At ipinaalam sa kanila ng Diyos kung paano gamitin ang bawat artikulo kapag sinasamba nila ang Diyos sa Tabernakulo.</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883058"/>
            <a:ext cx="6172200" cy="5010150"/>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3" y="980728"/>
            <a:ext cx="2368263" cy="2160240"/>
          </a:xfrm>
          <a:prstGeom prst="rect">
            <a:avLst/>
          </a:prstGeom>
        </p:spPr>
      </p:pic>
    </p:spTree>
    <p:extLst>
      <p:ext uri="{BB962C8B-B14F-4D97-AF65-F5344CB8AC3E}">
        <p14:creationId xmlns:p14="http://schemas.microsoft.com/office/powerpoint/2010/main" val="377228748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2800">
                <a:solidFill>
                  <a:schemeClr val="tx1">
                    <a:lumMod val="65000"/>
                    <a:lumOff val="35000"/>
                  </a:schemeClr>
                </a:solidFill>
              </a:rPr>
              <a:t>Si Moises at ang mga Israelita ay gumawa ng Tabernakulo-ang Bahay ng Diyos-ayon sa tagubilin ng Diyos.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b="5063"/>
          <a:stretch>
            <a:fillRect/>
          </a:stretch>
        </p:blipFill>
        <p:spPr>
          <a:xfrm>
            <a:off x="0" y="0"/>
            <a:ext cx="9144000" cy="5805264"/>
          </a:xfrm>
          <a:prstGeom prst="rect">
            <a:avLst/>
          </a:prstGeom>
        </p:spPr>
      </p:pic>
    </p:spTree>
    <p:extLst>
      <p:ext uri="{BB962C8B-B14F-4D97-AF65-F5344CB8AC3E}">
        <p14:creationId xmlns:p14="http://schemas.microsoft.com/office/powerpoint/2010/main" val="278062902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838" y="5565338"/>
            <a:ext cx="9207838"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2600">
                <a:solidFill>
                  <a:schemeClr val="tx1">
                    <a:lumMod val="65000"/>
                    <a:lumOff val="35000"/>
                  </a:schemeClr>
                </a:solidFill>
              </a:rPr>
              <a:t>Sa araw na itinayo ang tabernakulo, tinakpan ito ng ulap na nagpakita ng kaluwalhatian ng Diyos. Ang tabernakulo ay tanda na ang Diyos ay kasama ng mga Israelita.</a:t>
            </a:r>
            <a:endParaRPr xmlns:a="http://schemas.openxmlformats.org/drawingml/2006/main" lang="ko-KR" altLang="en-US" sz="2600">
              <a:solidFill>
                <a:schemeClr val="tx1">
                  <a:lumMod val="65000"/>
                  <a:lumOff val="35000"/>
                </a:schemeClr>
              </a:solidFill>
            </a:endParaRPr>
          </a:p>
        </p:txBody>
      </p:sp>
      <p:pic>
        <p:nvPicPr>
          <p:cNvPr id="5" name="그림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4720" y="0"/>
            <a:ext cx="9158720" cy="5445224"/>
          </a:xfrm>
          <a:prstGeom prst="rect">
            <a:avLst/>
          </a:prstGeom>
        </p:spPr>
      </p:pic>
    </p:spTree>
    <p:extLst>
      <p:ext uri="{BB962C8B-B14F-4D97-AF65-F5344CB8AC3E}">
        <p14:creationId xmlns:p14="http://schemas.microsoft.com/office/powerpoint/2010/main" val="275856296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4000">
                <a:solidFill>
                  <a:srgbClr val="FF0000"/>
                </a:solidFill>
              </a:rPr>
              <a:t>Aralin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3600">
                <a:solidFill>
                  <a:schemeClr val="tx1">
                    <a:lumMod val="65000"/>
                    <a:lumOff val="35000"/>
                  </a:schemeClr>
                </a:solidFill>
              </a:rPr>
              <a:t>Hinayaan ng Diyos na gawin ng mga Israelita ang tabernakulo—ang bahay ng Diyos, at pinamuhay sila kasama ang tabernakulo bilang kanilang sentro.</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fil" altLang="ko-KR" sz="3600">
                <a:solidFill>
                  <a:schemeClr val="tx1">
                    <a:lumMod val="65000"/>
                    <a:lumOff val="35000"/>
                  </a:schemeClr>
                </a:solidFill>
              </a:rPr>
              <a:t>Dapat tayong mamuhay kasama ang Diyos bilang sentro ng ating isip at buhay.</a:t>
            </a:r>
          </a:p>
        </p:txBody>
      </p:sp>
    </p:spTree>
    <p:extLst>
      <p:ext uri="{BB962C8B-B14F-4D97-AF65-F5344CB8AC3E}">
        <p14:creationId xmlns:p14="http://schemas.microsoft.com/office/powerpoint/2010/main" val="4926893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3200">
                <a:solidFill>
                  <a:srgbClr val="FF0000"/>
                </a:solidFill>
              </a:rPr>
              <a:t>Diyos?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3600">
                <a:solidFill>
                  <a:srgbClr val="C00000"/>
                </a:solidFill>
              </a:rPr>
              <a:t>Diyos..</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3600">
                <a:solidFill>
                  <a:schemeClr val="tx1">
                    <a:lumMod val="65000"/>
                    <a:lumOff val="35000"/>
                  </a:schemeClr>
                </a:solidFill>
              </a:rPr>
              <a:t>Ang Diyos ay nabubuhay kasama natin, lumalakad kasama natin, umaakay sa atin, at nakikipag-usap sa atin.</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69101009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4000">
                <a:solidFill>
                  <a:srgbClr val="FF0000"/>
                </a:solidFill>
              </a:rPr>
              <a:t>Quiz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75355" y="10224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029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3600">
                <a:solidFill>
                  <a:schemeClr val="tx1">
                    <a:lumMod val="65000"/>
                    <a:lumOff val="35000"/>
                  </a:schemeClr>
                </a:solidFill>
              </a:rPr>
              <a:t>Ano ang pinahintulutan ng Diyos na gawin ng mga Israelita?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en-US" sz="2800">
                <a:solidFill>
                  <a:schemeClr val="tx1">
                    <a:lumMod val="65000"/>
                    <a:lumOff val="35000"/>
                  </a:schemeClr>
                </a:solidFill>
              </a:rPr>
              <a:t>① </a:t>
            </a:r>
            <a:r xmlns:a="http://schemas.openxmlformats.org/drawingml/2006/main">
              <a:rPr lang="fil" altLang="ko-KR" sz="2800">
                <a:solidFill>
                  <a:schemeClr val="tx1">
                    <a:lumMod val="65000"/>
                    <a:lumOff val="35000"/>
                  </a:schemeClr>
                </a:solidFill>
              </a:rPr>
              <a:t>Gintong guya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en-US" sz="2800">
                <a:solidFill>
                  <a:schemeClr val="tx1">
                    <a:lumMod val="65000"/>
                    <a:lumOff val="35000"/>
                  </a:schemeClr>
                </a:solidFill>
              </a:rPr>
              <a:t>② </a:t>
            </a:r>
            <a:r xmlns:a="http://schemas.openxmlformats.org/drawingml/2006/main">
              <a:rPr lang="fil" altLang="ko-KR" sz="2800">
                <a:solidFill>
                  <a:schemeClr val="tx1">
                    <a:lumMod val="65000"/>
                    <a:lumOff val="35000"/>
                  </a:schemeClr>
                </a:solidFill>
              </a:rPr>
              <a:t>Sampung Utos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en-US" sz="2800">
                <a:solidFill>
                  <a:schemeClr val="tx1">
                    <a:lumMod val="65000"/>
                    <a:lumOff val="35000"/>
                  </a:schemeClr>
                </a:solidFill>
              </a:rPr>
              <a:t>③ </a:t>
            </a:r>
            <a:r xmlns:a="http://schemas.openxmlformats.org/drawingml/2006/main">
              <a:rPr lang="fil" altLang="ko-KR" sz="2800">
                <a:solidFill>
                  <a:schemeClr val="tx1">
                    <a:lumMod val="65000"/>
                    <a:lumOff val="35000"/>
                  </a:schemeClr>
                </a:solidFill>
              </a:rPr>
              <a:t>Palasyo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en-US" sz="2800">
                <a:solidFill>
                  <a:schemeClr val="tx1">
                    <a:lumMod val="65000"/>
                    <a:lumOff val="35000"/>
                  </a:schemeClr>
                </a:solidFill>
              </a:rPr>
              <a:t>④ </a:t>
            </a:r>
            <a:r xmlns:a="http://schemas.openxmlformats.org/drawingml/2006/main">
              <a:rPr lang="fil" altLang="ko-KR" sz="2800">
                <a:solidFill>
                  <a:schemeClr val="tx1">
                    <a:lumMod val="65000"/>
                    <a:lumOff val="35000"/>
                  </a:schemeClr>
                </a:solidFill>
              </a:rPr>
              <a:t>Ang Tabernakulo-Ang Bahay ng Diyos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64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en-US" sz="2800">
                <a:solidFill>
                  <a:srgbClr val="FF0000"/>
                </a:solidFill>
              </a:rPr>
              <a:t>④ </a:t>
            </a:r>
            <a:r xmlns:a="http://schemas.openxmlformats.org/drawingml/2006/main">
              <a:rPr lang="fil" altLang="ko-KR" sz="2800">
                <a:solidFill>
                  <a:srgbClr val="FF0000"/>
                </a:solidFill>
              </a:rPr>
              <a:t>Ang Tabernakulo-Ang Bahay ng Diyos</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667814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4000">
                <a:solidFill>
                  <a:srgbClr val="FF0000"/>
                </a:solidFill>
              </a:rPr>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3600">
                <a:solidFill>
                  <a:schemeClr val="bg1">
                    <a:lumMod val="50000"/>
                  </a:schemeClr>
                </a:solidFill>
              </a:rPr>
              <a:t>Sa araw na itinayo ang tabernakulo, ang Toldang Tagpuan ng Patotoo, tinakpan ito ng ulap. Mula gabi hanggang umaga ang ulap sa itaas ng tabernakulo ay nagmistulang apoy.</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il" altLang="ko-KR" sz="2800">
                <a:solidFill>
                  <a:schemeClr val="tx1">
                    <a:lumMod val="65000"/>
                    <a:lumOff val="35000"/>
                  </a:schemeClr>
                </a:solidFill>
              </a:rPr>
              <a:t>Numero</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1688078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b="1">
                <a:solidFill>
                  <a:schemeClr val="tx1">
                    <a:lumMod val="50000"/>
                    <a:lumOff val="50000"/>
                  </a:schemeClr>
                </a:solidFill>
              </a:rPr>
              <a:t>24</a:t>
            </a:r>
            <a:r xmlns:a="http://schemas.openxmlformats.org/drawingml/2006/main">
              <a:rPr lang="fil" altLang="en-US" b="1">
                <a:solidFill>
                  <a:schemeClr val="tx1">
                    <a:lumMod val="50000"/>
                    <a:lumOff val="50000"/>
                  </a:schemeClr>
                </a:solidFill>
              </a:rPr>
              <a:t> </a:t>
            </a:r>
            <a:r xmlns:a="http://schemas.openxmlformats.org/drawingml/2006/main">
              <a:rPr lang="fil" altLang="ko-KR" b="1">
                <a:solidFill>
                  <a:schemeClr val="tx1">
                    <a:lumMod val="50000"/>
                    <a:lumOff val="50000"/>
                  </a:schemeClr>
                </a:solidFill>
              </a:rPr>
              <a:t>Ang</a:t>
            </a:r>
            <a:r xmlns:a="http://schemas.openxmlformats.org/drawingml/2006/main">
              <a:rPr lang="fil" altLang="en-US" b="1">
                <a:solidFill>
                  <a:schemeClr val="tx1">
                    <a:lumMod val="50000"/>
                    <a:lumOff val="50000"/>
                  </a:schemeClr>
                </a:solidFill>
              </a:rPr>
              <a:t> </a:t>
            </a:r>
            <a:r xmlns:a="http://schemas.openxmlformats.org/drawingml/2006/main">
              <a:rPr lang="fil" altLang="ko-KR" b="1">
                <a:solidFill>
                  <a:schemeClr val="tx1">
                    <a:lumMod val="50000"/>
                    <a:lumOff val="50000"/>
                  </a:schemeClr>
                </a:solidFill>
              </a:rPr>
              <a:t>salita</a:t>
            </a:r>
            <a:r xmlns:a="http://schemas.openxmlformats.org/drawingml/2006/main">
              <a:rPr lang="fil" altLang="en-US" b="1">
                <a:solidFill>
                  <a:schemeClr val="tx1">
                    <a:lumMod val="50000"/>
                    <a:lumOff val="50000"/>
                  </a:schemeClr>
                </a:solidFill>
              </a:rPr>
              <a:t> </a:t>
            </a:r>
            <a:r xmlns:a="http://schemas.openxmlformats.org/drawingml/2006/main">
              <a:rPr lang="fil" altLang="ko-KR" b="1">
                <a:solidFill>
                  <a:schemeClr val="tx1">
                    <a:lumMod val="50000"/>
                    <a:lumOff val="50000"/>
                  </a:schemeClr>
                </a:solidFill>
              </a:rPr>
              <a:t>ng</a:t>
            </a:r>
            <a:r xmlns:a="http://schemas.openxmlformats.org/drawingml/2006/main">
              <a:rPr lang="fil" altLang="en-US" b="1">
                <a:solidFill>
                  <a:schemeClr val="tx1">
                    <a:lumMod val="50000"/>
                    <a:lumOff val="50000"/>
                  </a:schemeClr>
                </a:solidFill>
              </a:rPr>
              <a:t> </a:t>
            </a:r>
            <a:r xmlns:a="http://schemas.openxmlformats.org/drawingml/2006/main">
              <a:rPr lang="fil" altLang="ko-KR" b="1">
                <a:solidFill>
                  <a:schemeClr val="tx1">
                    <a:lumMod val="50000"/>
                    <a:lumOff val="50000"/>
                  </a:schemeClr>
                </a:solidFill>
              </a:rPr>
              <a:t>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4400"/>
              <a:t>Gumuho si Jericho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6733" y="1196752"/>
            <a:ext cx="5065865" cy="4968000"/>
          </a:xfrm>
          <a:prstGeom prst="rect">
            <a:avLst/>
          </a:prstGeom>
        </p:spPr>
      </p:pic>
    </p:spTree>
    <p:extLst>
      <p:ext uri="{BB962C8B-B14F-4D97-AF65-F5344CB8AC3E}">
        <p14:creationId xmlns:p14="http://schemas.microsoft.com/office/powerpoint/2010/main" val="1299580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fil" altLang="ko-KR" sz="3200"/>
              <a:t>ang Diyos ay?</a:t>
            </a:r>
            <a:r xmlns:a="http://schemas.openxmlformats.org/drawingml/2006/main">
              <a:rPr lang="fi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fil" altLang="ko-KR" sz="3600">
                <a:solidFill>
                  <a:srgbClr val="C00000"/>
                </a:solidFill>
              </a:rPr>
              <a:t>Diyos..</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fil" altLang="ko-KR" sz="3600">
                <a:solidFill>
                  <a:schemeClr val="tx1">
                    <a:lumMod val="65000"/>
                    <a:lumOff val="35000"/>
                  </a:schemeClr>
                </a:solidFill>
              </a:rPr>
              <a:t>Pinapatnubayan tayo ng Diyos sa Kanyang perpektong mga plano. Walang pagkakamali sa mga plano ng Diyos.</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4000">
                <a:solidFill>
                  <a:srgbClr val="FF0000"/>
                </a:solidFill>
              </a:rPr>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3600">
                <a:solidFill>
                  <a:schemeClr val="tx1">
                    <a:lumMod val="65000"/>
                    <a:lumOff val="35000"/>
                  </a:schemeClr>
                </a:solidFill>
              </a:rPr>
              <a:t>Sa ikapitong pagkakataon, nang ang mga pari ay humihip ng trumpeta, iniutos ni Josue sa mga tao, "Sumigaw kayo!</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il" altLang="ko-KR" sz="2800">
                <a:solidFill>
                  <a:schemeClr val="tx1">
                    <a:lumMod val="65000"/>
                    <a:lumOff val="35000"/>
                  </a:schemeClr>
                </a:solidFill>
              </a:rPr>
              <a:t>Joshua</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5864705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2800">
                <a:solidFill>
                  <a:schemeClr val="tx1">
                    <a:lumMod val="65000"/>
                    <a:lumOff val="35000"/>
                  </a:schemeClr>
                </a:solidFill>
              </a:rPr>
              <a:t>Nais ng mga Israelita na pumunta sa lupang pangako. Ngunit ang Jericho, na isang malaking kastilyo, ay humarang sa kanilang daraanan.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2439394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2800">
                <a:solidFill>
                  <a:schemeClr val="tx1">
                    <a:lumMod val="65000"/>
                    <a:lumOff val="35000"/>
                  </a:schemeClr>
                </a:solidFill>
              </a:rPr>
              <a:t>Sinabi ng Diyos kay Joshua, na siyang pinuno nila, kung paano lilipulin ang Jerico.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r="16832"/>
          <a:stretch>
            <a:fillRect/>
          </a:stretch>
        </p:blipFill>
        <p:spPr>
          <a:xfrm>
            <a:off x="783519" y="1"/>
            <a:ext cx="7604905" cy="5877272"/>
          </a:xfrm>
          <a:prstGeom prst="rect">
            <a:avLst/>
          </a:prstGeom>
        </p:spPr>
      </p:pic>
    </p:spTree>
    <p:extLst>
      <p:ext uri="{BB962C8B-B14F-4D97-AF65-F5344CB8AC3E}">
        <p14:creationId xmlns:p14="http://schemas.microsoft.com/office/powerpoint/2010/main" val="9971256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2800">
                <a:solidFill>
                  <a:schemeClr val="tx1">
                    <a:lumMod val="65000"/>
                    <a:lumOff val="35000"/>
                  </a:schemeClr>
                </a:solidFill>
              </a:rPr>
              <a:t>Ang mga Israelita ay nagmartsa sa palibot ng pader ng Jerico sa loob ng pitong araw ayon sa tagubilin ng Diyos.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405290821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2800">
                <a:solidFill>
                  <a:schemeClr val="tx1">
                    <a:lumMod val="65000"/>
                    <a:lumOff val="35000"/>
                  </a:schemeClr>
                </a:solidFill>
              </a:rPr>
              <a:t>Habang sila ay nagmartsa sa palibot ng pader sa loob ng anim na araw, bawat araw para sa isang pagkakataon, ang Jerico ay hindi gumagalaw kahit isang pulgada.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99"/>
            <a:ext cx="9144000" cy="5873873"/>
          </a:xfrm>
          <a:prstGeom prst="rect">
            <a:avLst/>
          </a:prstGeom>
        </p:spPr>
      </p:pic>
    </p:spTree>
    <p:extLst>
      <p:ext uri="{BB962C8B-B14F-4D97-AF65-F5344CB8AC3E}">
        <p14:creationId xmlns:p14="http://schemas.microsoft.com/office/powerpoint/2010/main" val="231828772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92" y="5487957"/>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2800">
                <a:solidFill>
                  <a:schemeClr val="tx1">
                    <a:lumMod val="65000"/>
                    <a:lumOff val="35000"/>
                  </a:schemeClr>
                </a:solidFill>
              </a:rPr>
              <a:t>Sa ikapitong araw, pitong ulit silang nagmartsa sa palibot nito. Sa ikapitong pagkakataon, sumigaw sila ng malakas, gumuho ang pader.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
            <a:ext cx="9144000" cy="5301305"/>
          </a:xfrm>
          <a:prstGeom prst="rect">
            <a:avLst/>
          </a:prstGeom>
        </p:spPr>
      </p:pic>
    </p:spTree>
    <p:extLst>
      <p:ext uri="{BB962C8B-B14F-4D97-AF65-F5344CB8AC3E}">
        <p14:creationId xmlns:p14="http://schemas.microsoft.com/office/powerpoint/2010/main" val="188756429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4000">
                <a:solidFill>
                  <a:srgbClr val="FF0000"/>
                </a:solidFill>
              </a:rPr>
              <a:t>Aralin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3200">
                <a:solidFill>
                  <a:schemeClr val="tx1">
                    <a:lumMod val="65000"/>
                    <a:lumOff val="35000"/>
                  </a:schemeClr>
                </a:solidFill>
              </a:rPr>
              <a:t>Hindi kayang wasakin ng mga Israelita ang Jerico sa pamamagitan ng kanilang sariling kapangyarihan. Ngunit winasak ng Diyos ang Jerico sa pamamagitan ng Kanyang sariling kapangyarihan para sa kanila.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fil" altLang="ko-KR" sz="3200">
                <a:solidFill>
                  <a:schemeClr val="tx1">
                    <a:lumMod val="65000"/>
                    <a:lumOff val="35000"/>
                  </a:schemeClr>
                </a:solidFill>
              </a:rPr>
              <a:t>Nagtagumpay ang mga Israelita sa pamamagitan ng pagsunod sa Diyos.</a:t>
            </a:r>
          </a:p>
          <a:p>
            <a:pPr xmlns:a="http://schemas.openxmlformats.org/drawingml/2006/main" algn="ctr"/>
            <a:r xmlns:a="http://schemas.openxmlformats.org/drawingml/2006/main">
              <a:rPr lang="fil" altLang="ko-KR" sz="3200">
                <a:solidFill>
                  <a:schemeClr val="tx1">
                    <a:lumMod val="65000"/>
                    <a:lumOff val="35000"/>
                  </a:schemeClr>
                </a:solidFill>
              </a:rPr>
              <a:t>Ipamuhay natin ang ating buhay sa pagsunod sa Diyos.</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fil" altLang="ko-KR" sz="3200">
                <a:solidFill>
                  <a:schemeClr val="tx1">
                    <a:lumMod val="65000"/>
                    <a:lumOff val="35000"/>
                  </a:schemeClr>
                </a:solidFill>
              </a:rPr>
              <a:t>Magpasalamat tayo sa Diyos sa pagpapanalo sa atin!</a:t>
            </a:r>
          </a:p>
        </p:txBody>
      </p:sp>
    </p:spTree>
    <p:extLst>
      <p:ext uri="{BB962C8B-B14F-4D97-AF65-F5344CB8AC3E}">
        <p14:creationId xmlns:p14="http://schemas.microsoft.com/office/powerpoint/2010/main" val="155793269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2714"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3200"/>
              <a:t>Diyos?</a:t>
            </a:r>
            <a:r xmlns:a="http://schemas.openxmlformats.org/drawingml/2006/main">
              <a:rPr lang="fi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64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422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3600">
                <a:solidFill>
                  <a:srgbClr val="C00000"/>
                </a:solidFill>
              </a:rPr>
              <a:t>Diyos..</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3600">
                <a:solidFill>
                  <a:schemeClr val="tx1">
                    <a:lumMod val="65000"/>
                    <a:lumOff val="35000"/>
                  </a:schemeClr>
                </a:solidFill>
              </a:rPr>
              <a:t>Ang Diyos ay nagbibigay ng tagumpay para sa Kanyang mga tao sa pamamagitan ng Kanyang dakilang Kapangyarihan.</a:t>
            </a:r>
          </a:p>
          <a:p>
            <a:endParaRPr lang="en-US" altLang="ko-KR" sz="3600">
              <a:solidFill>
                <a:schemeClr val="tx1">
                  <a:lumMod val="65000"/>
                  <a:lumOff val="35000"/>
                </a:schemeClr>
              </a:solidFill>
            </a:endParaRPr>
          </a:p>
          <a:p>
            <a:r xmlns:a="http://schemas.openxmlformats.org/drawingml/2006/main">
              <a:rPr lang="fil" altLang="ko-KR" sz="3600">
                <a:solidFill>
                  <a:schemeClr val="tx1">
                    <a:lumMod val="65000"/>
                    <a:lumOff val="35000"/>
                  </a:schemeClr>
                </a:solidFill>
              </a:rPr>
              <a:t>Siya ang Diyos ng Tagumpay!</a:t>
            </a:r>
          </a:p>
        </p:txBody>
      </p:sp>
    </p:spTree>
    <p:extLst>
      <p:ext uri="{BB962C8B-B14F-4D97-AF65-F5344CB8AC3E}">
        <p14:creationId xmlns:p14="http://schemas.microsoft.com/office/powerpoint/2010/main" val="276861465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4000">
                <a:solidFill>
                  <a:srgbClr val="FF0000"/>
                </a:solidFill>
              </a:rPr>
              <a:t>Quiz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9277" y="11930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3600">
                <a:solidFill>
                  <a:schemeClr val="tx1">
                    <a:lumMod val="65000"/>
                    <a:lumOff val="35000"/>
                  </a:schemeClr>
                </a:solidFill>
              </a:rPr>
              <a:t>Ano ang iniutos ng Diyos kay Joshua upang wasakin ang Jerico?</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en-US" sz="2800">
                <a:solidFill>
                  <a:schemeClr val="tx1">
                    <a:lumMod val="65000"/>
                    <a:lumOff val="35000"/>
                  </a:schemeClr>
                </a:solidFill>
              </a:rPr>
              <a:t>① </a:t>
            </a:r>
            <a:r xmlns:a="http://schemas.openxmlformats.org/drawingml/2006/main">
              <a:rPr lang="fil" altLang="ko-KR" sz="2800">
                <a:solidFill>
                  <a:schemeClr val="tx1">
                    <a:lumMod val="65000"/>
                    <a:lumOff val="35000"/>
                  </a:schemeClr>
                </a:solidFill>
              </a:rPr>
              <a:t>Magbato sa Jerico sa loob ng pitong araw.</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en-US" sz="2800">
                <a:solidFill>
                  <a:schemeClr val="tx1">
                    <a:lumMod val="65000"/>
                    <a:lumOff val="35000"/>
                  </a:schemeClr>
                </a:solidFill>
              </a:rPr>
              <a:t>② </a:t>
            </a:r>
            <a:r xmlns:a="http://schemas.openxmlformats.org/drawingml/2006/main">
              <a:rPr lang="fil" altLang="ko-KR" sz="2800">
                <a:solidFill>
                  <a:schemeClr val="tx1">
                    <a:lumMod val="65000"/>
                    <a:lumOff val="35000"/>
                  </a:schemeClr>
                </a:solidFill>
              </a:rPr>
              <a:t>Manalangin ng pitong araw para sa Jerico.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en-US" sz="2800">
                <a:solidFill>
                  <a:schemeClr val="tx1">
                    <a:lumMod val="65000"/>
                    <a:lumOff val="35000"/>
                  </a:schemeClr>
                </a:solidFill>
              </a:rPr>
              <a:t>③ </a:t>
            </a:r>
            <a:r xmlns:a="http://schemas.openxmlformats.org/drawingml/2006/main">
              <a:rPr lang="fil" altLang="ko-KR" sz="2800">
                <a:solidFill>
                  <a:schemeClr val="tx1">
                    <a:lumMod val="65000"/>
                    <a:lumOff val="35000"/>
                  </a:schemeClr>
                </a:solidFill>
              </a:rPr>
              <a:t>Umawit ng mga papuri sa loob ng pitong araw para sa Jerico.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2800">
                <a:solidFill>
                  <a:schemeClr val="tx1">
                    <a:lumMod val="65000"/>
                    <a:lumOff val="35000"/>
                  </a:schemeClr>
                </a:solidFill>
              </a:rPr>
              <a:t>④ Imartsa ang pader ng Jerico sa loob ng pitong araw at sa</a:t>
            </a:r>
          </a:p>
          <a:p>
            <a:r xmlns:a="http://schemas.openxmlformats.org/drawingml/2006/main">
              <a:rPr lang="fil" altLang="ko-KR" sz="2800">
                <a:solidFill>
                  <a:schemeClr val="tx1">
                    <a:lumMod val="65000"/>
                    <a:lumOff val="35000"/>
                  </a:schemeClr>
                </a:solidFill>
              </a:rPr>
              <a:t>ang huling araw ay sumigaw ng malakas.</a:t>
            </a:r>
          </a:p>
        </p:txBody>
      </p:sp>
      <p:sp>
        <p:nvSpPr>
          <p:cNvPr id="24" name="TextBox 23"/>
          <p:cNvSpPr txBox="1"/>
          <p:nvPr/>
        </p:nvSpPr>
        <p:spPr>
          <a:xfrm>
            <a:off x="323528" y="5138027"/>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en-US" sz="2800">
                <a:solidFill>
                  <a:srgbClr val="FF0000"/>
                </a:solidFill>
              </a:rPr>
              <a:t>④ </a:t>
            </a:r>
            <a:r xmlns:a="http://schemas.openxmlformats.org/drawingml/2006/main">
              <a:rPr lang="fil" altLang="ko-KR" sz="2800">
                <a:solidFill>
                  <a:srgbClr val="FF0000"/>
                </a:solidFill>
              </a:rPr>
              <a:t>Imartsa ang pader ng Jerico sa loob ng pitong araw at sa</a:t>
            </a:r>
          </a:p>
          <a:p>
            <a:r xmlns:a="http://schemas.openxmlformats.org/drawingml/2006/main">
              <a:rPr lang="fil" altLang="ko-KR" sz="2800">
                <a:solidFill>
                  <a:srgbClr val="FF0000"/>
                </a:solidFill>
              </a:rPr>
              <a:t>ang huling araw ay sumigaw ng malakas.</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5652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il" altLang="ko-KR" sz="4000">
                <a:solidFill>
                  <a:srgbClr val="FF0000"/>
                </a:solidFill>
              </a:rPr>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6414" y="1911636"/>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il" altLang="ko-KR" sz="3600">
                <a:solidFill>
                  <a:schemeClr val="tx1">
                    <a:lumMod val="65000"/>
                    <a:lumOff val="35000"/>
                  </a:schemeClr>
                </a:solidFill>
              </a:rPr>
              <a:t>Sa ikapitong pagkakataon, nang ang mga pari ay humihip ng trumpeta, iniutos ni Josue sa mga tao, "Sumigaw kayo!</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il" altLang="ko-KR" sz="2800">
                <a:solidFill>
                  <a:schemeClr val="tx1">
                    <a:lumMod val="65000"/>
                    <a:lumOff val="35000"/>
                  </a:schemeClr>
                </a:solidFill>
              </a:rPr>
              <a:t>Joshua</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9640354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Microsoft Windows NT 10.0.20348.0"/>
  <p:tag name="AS_RELEASE_DATE" val="2021.05.14"/>
  <p:tag name="AS_TITLE" val="Aspose.Slides for .NET Standard 2.0"/>
  <p:tag name="AS_VERSION" val="21.5"/>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4457</Words>
  <Application>Microsoft Office PowerPoint</Application>
  <PresentationFormat>화면 슬라이드 쇼(4:3)</PresentationFormat>
  <Paragraphs>460</Paragraphs>
  <Slides>165</Slides>
  <Notes>4</Notes>
  <HiddenSlides>0</HiddenSlides>
  <MMClips>0</MMClips>
  <ScaleCrop>false</ScaleCrop>
  <HeadingPairs>
    <vt:vector size="6" baseType="variant">
      <vt:variant>
        <vt:lpstr>사용한 글꼴</vt:lpstr>
      </vt:variant>
      <vt:variant>
        <vt:i4>2</vt:i4>
      </vt:variant>
      <vt:variant>
        <vt:lpstr>테마</vt:lpstr>
      </vt:variant>
      <vt:variant>
        <vt:i4>5</vt:i4>
      </vt:variant>
      <vt:variant>
        <vt:lpstr>슬라이드 제목</vt:lpstr>
      </vt:variant>
      <vt:variant>
        <vt:i4>165</vt:i4>
      </vt:variant>
    </vt:vector>
  </HeadingPairs>
  <TitlesOfParts>
    <vt:vector size="172" baseType="lpstr">
      <vt:lpstr>맑은 고딕</vt:lpstr>
      <vt:lpstr>Arial</vt:lpstr>
      <vt:lpstr>Office 테마</vt:lpstr>
      <vt:lpstr>Office 테마</vt:lpstr>
      <vt:lpstr>Office 테마</vt:lpstr>
      <vt:lpstr>Office 테마</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leo</dc:creator>
  <cp:lastModifiedBy>LG</cp:lastModifiedBy>
  <cp:revision>60</cp:revision>
  <dcterms:created xsi:type="dcterms:W3CDTF">2014-11-24T05:13:47Z</dcterms:created>
  <dcterms:modified xsi:type="dcterms:W3CDTF">2023-09-25T07:41:07Z</dcterms:modified>
</cp:coreProperties>
</file>